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9144000"/>
  <p:notesSz cx="7010400" cy="9296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89" roundtripDataSignature="AMtx7mhgMUQ7yhx8vLLmgrKvq/NCII5A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7e6680aa9_0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7e6680aa9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e7e6680aa9_0_0:notes"/>
          <p:cNvSpPr txBox="1"/>
          <p:nvPr>
            <p:ph idx="12" type="sldNum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4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p4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9" name="Google Shape;669;p48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9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7" name="Google Shape;677;p49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3" name="Google Shape;693;p51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9" name="Google Shape;729;p56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6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0" name="Google Shape;780;p61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2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6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7" name="Google Shape;797;p62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3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4" name="Google Shape;804;p63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4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6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1" name="Google Shape;811;p64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5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8" name="Google Shape;818;p65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6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6" name="Google Shape;826;p66:notes"/>
          <p:cNvSpPr txBox="1"/>
          <p:nvPr>
            <p:ph idx="1" type="body"/>
          </p:nvPr>
        </p:nvSpPr>
        <p:spPr>
          <a:xfrm>
            <a:off x="700591" y="4415356"/>
            <a:ext cx="5609221" cy="418251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7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7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6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7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13" name="Google Shape;913;p7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4" name="Google Shape;914;p7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7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9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31" name="Google Shape;931;p7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2" name="Google Shape;932;p7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0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37" name="Google Shape;937;p8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8" name="Google Shape;938;p8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Circle = setosa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1:notes"/>
          <p:cNvSpPr txBox="1"/>
          <p:nvPr>
            <p:ph idx="12" type="sldNum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44" name="Google Shape;944;p8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5" name="Google Shape;945;p8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9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9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8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8"/>
          <p:cNvSpPr txBox="1"/>
          <p:nvPr>
            <p:ph idx="1" type="body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8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8"/>
          <p:cNvSpPr txBox="1"/>
          <p:nvPr>
            <p:ph idx="3" type="body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4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9"/>
          <p:cNvSpPr txBox="1"/>
          <p:nvPr>
            <p:ph idx="1" type="body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9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7" name="Google Shape;67;p9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9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9" name="Google Shape;69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51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Relationship Id="rId6" Type="http://schemas.openxmlformats.org/officeDocument/2006/relationships/image" Target="../media/image68.png"/><Relationship Id="rId7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Relationship Id="rId4" Type="http://schemas.openxmlformats.org/officeDocument/2006/relationships/image" Target="../media/image62.png"/><Relationship Id="rId5" Type="http://schemas.openxmlformats.org/officeDocument/2006/relationships/image" Target="../media/image73.png"/><Relationship Id="rId6" Type="http://schemas.openxmlformats.org/officeDocument/2006/relationships/image" Target="../media/image65.png"/><Relationship Id="rId7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jpg"/><Relationship Id="rId4" Type="http://schemas.openxmlformats.org/officeDocument/2006/relationships/image" Target="../media/image79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5.png"/><Relationship Id="rId4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7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jpg"/><Relationship Id="rId4" Type="http://schemas.openxmlformats.org/officeDocument/2006/relationships/image" Target="../media/image7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10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1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3.jp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6.png"/><Relationship Id="rId7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.jpg"/><Relationship Id="rId6" Type="http://schemas.openxmlformats.org/officeDocument/2006/relationships/image" Target="../media/image5.png"/><Relationship Id="rId7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Relationship Id="rId4" Type="http://schemas.openxmlformats.org/officeDocument/2006/relationships/image" Target="../media/image88.png"/><Relationship Id="rId5" Type="http://schemas.openxmlformats.org/officeDocument/2006/relationships/image" Target="../media/image97.png"/><Relationship Id="rId6" Type="http://schemas.openxmlformats.org/officeDocument/2006/relationships/image" Target="../media/image98.jpg"/><Relationship Id="rId7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9.png"/><Relationship Id="rId6" Type="http://schemas.openxmlformats.org/officeDocument/2006/relationships/image" Target="../media/image113.png"/><Relationship Id="rId7" Type="http://schemas.openxmlformats.org/officeDocument/2006/relationships/image" Target="../media/image104.png"/><Relationship Id="rId8" Type="http://schemas.openxmlformats.org/officeDocument/2006/relationships/image" Target="../media/image1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3.png"/><Relationship Id="rId4" Type="http://schemas.openxmlformats.org/officeDocument/2006/relationships/image" Target="../media/image10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1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8.png"/><Relationship Id="rId4" Type="http://schemas.openxmlformats.org/officeDocument/2006/relationships/image" Target="../media/image116.png"/><Relationship Id="rId5" Type="http://schemas.openxmlformats.org/officeDocument/2006/relationships/image" Target="../media/image1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0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Relationship Id="rId6" Type="http://schemas.openxmlformats.org/officeDocument/2006/relationships/image" Target="../media/image1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4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8.png"/><Relationship Id="rId4" Type="http://schemas.openxmlformats.org/officeDocument/2006/relationships/image" Target="../media/image116.png"/><Relationship Id="rId5" Type="http://schemas.openxmlformats.org/officeDocument/2006/relationships/image" Target="../media/image1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3.png"/><Relationship Id="rId4" Type="http://schemas.openxmlformats.org/officeDocument/2006/relationships/image" Target="../media/image1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5.png"/><Relationship Id="rId4" Type="http://schemas.openxmlformats.org/officeDocument/2006/relationships/image" Target="../media/image131.png"/><Relationship Id="rId5" Type="http://schemas.openxmlformats.org/officeDocument/2006/relationships/image" Target="../media/image127.png"/><Relationship Id="rId6" Type="http://schemas.openxmlformats.org/officeDocument/2006/relationships/image" Target="../media/image1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0.png"/><Relationship Id="rId4" Type="http://schemas.openxmlformats.org/officeDocument/2006/relationships/image" Target="../media/image129.png"/><Relationship Id="rId5" Type="http://schemas.openxmlformats.org/officeDocument/2006/relationships/image" Target="../media/image134.png"/><Relationship Id="rId6" Type="http://schemas.openxmlformats.org/officeDocument/2006/relationships/image" Target="../media/image1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projects.flowingdata.com/walmart/" TargetMode="External"/><Relationship Id="rId4" Type="http://schemas.openxmlformats.org/officeDocument/2006/relationships/image" Target="../media/image1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16.png"/><Relationship Id="rId7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66.png"/><Relationship Id="rId4" Type="http://schemas.openxmlformats.org/officeDocument/2006/relationships/image" Target="../media/image169.png"/><Relationship Id="rId5" Type="http://schemas.openxmlformats.org/officeDocument/2006/relationships/image" Target="../media/image156.png"/><Relationship Id="rId6" Type="http://schemas.openxmlformats.org/officeDocument/2006/relationships/image" Target="../media/image1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4.png"/><Relationship Id="rId4" Type="http://schemas.openxmlformats.org/officeDocument/2006/relationships/image" Target="../media/image1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2.png"/><Relationship Id="rId4" Type="http://schemas.openxmlformats.org/officeDocument/2006/relationships/image" Target="../media/image175.jpg"/><Relationship Id="rId5" Type="http://schemas.openxmlformats.org/officeDocument/2006/relationships/image" Target="../media/image1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title"/>
          </p:nvPr>
        </p:nvSpPr>
        <p:spPr>
          <a:xfrm>
            <a:off x="304800" y="2438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Statistics 101 &amp;</a:t>
            </a:r>
            <a:br>
              <a:rPr lang="en-US"/>
            </a:br>
            <a:r>
              <a:rPr lang="en-US"/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252413" y="260350"/>
            <a:ext cx="7343775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Frequentist Statistics − general philosophy </a:t>
            </a:r>
            <a:endParaRPr/>
          </a:p>
        </p:txBody>
      </p:sp>
      <p:sp>
        <p:nvSpPr>
          <p:cNvPr id="220" name="Google Shape;220;p9"/>
          <p:cNvSpPr txBox="1"/>
          <p:nvPr/>
        </p:nvSpPr>
        <p:spPr>
          <a:xfrm>
            <a:off x="395288" y="955675"/>
            <a:ext cx="8353425" cy="32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frequentist statistics, probabilities are associated only 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data, i.e., outcomes of repeatable observations (shorthand:     ).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= limiting frequency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such as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(AIDS exists),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(0.117 &lt;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0.121),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 are either 0 or 1, but we don’t know which.</a:t>
            </a:r>
            <a:endParaRPr/>
          </a:p>
        </p:txBody>
      </p:sp>
      <p:pic>
        <p:nvPicPr>
          <p:cNvPr descr="txp_fig"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013" y="1412875"/>
            <a:ext cx="19685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9"/>
          <p:cNvSpPr txBox="1"/>
          <p:nvPr/>
        </p:nvSpPr>
        <p:spPr>
          <a:xfrm>
            <a:off x="395288" y="4221163"/>
            <a:ext cx="83534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tools of frequentist statistics tell us what to expect, under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assumption of certain probabilities, about hypothetical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repeated observations.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900113" y="5373688"/>
            <a:ext cx="77771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preferred theories (models, hypotheses, ...) are those for which our observations would be considered ‘usual’.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>
            <p:ph type="title"/>
          </p:nvPr>
        </p:nvSpPr>
        <p:spPr>
          <a:xfrm>
            <a:off x="180975" y="260350"/>
            <a:ext cx="7343775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32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Statistics − general philosophy 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466725" y="955675"/>
            <a:ext cx="8353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Bayesian statistics, use subjective probability for hypotheses:</a:t>
            </a:r>
            <a:endParaRPr/>
          </a:p>
        </p:txBody>
      </p:sp>
      <p:pic>
        <p:nvPicPr>
          <p:cNvPr descr="txp_fig"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350" y="2670175"/>
            <a:ext cx="4189413" cy="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468313" y="3500438"/>
            <a:ext cx="33543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posterior probability, i.e.,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seeing the data</a:t>
            </a:r>
            <a:endParaRPr/>
          </a:p>
        </p:txBody>
      </p:sp>
      <p:cxnSp>
        <p:nvCxnSpPr>
          <p:cNvPr id="232" name="Google Shape;232;p10"/>
          <p:cNvCxnSpPr/>
          <p:nvPr/>
        </p:nvCxnSpPr>
        <p:spPr>
          <a:xfrm flipH="1">
            <a:off x="5508625" y="2132013"/>
            <a:ext cx="287338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10"/>
          <p:cNvSpPr txBox="1"/>
          <p:nvPr/>
        </p:nvSpPr>
        <p:spPr>
          <a:xfrm>
            <a:off x="5902325" y="1844675"/>
            <a:ext cx="2846388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 probability, i.e.,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seeing the data</a:t>
            </a:r>
            <a:endParaRPr/>
          </a:p>
        </p:txBody>
      </p:sp>
      <p:cxnSp>
        <p:nvCxnSpPr>
          <p:cNvPr id="234" name="Google Shape;234;p10"/>
          <p:cNvCxnSpPr/>
          <p:nvPr/>
        </p:nvCxnSpPr>
        <p:spPr>
          <a:xfrm flipH="1" rot="10800000">
            <a:off x="1835150" y="3284538"/>
            <a:ext cx="215900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10"/>
          <p:cNvSpPr txBox="1"/>
          <p:nvPr/>
        </p:nvSpPr>
        <p:spPr>
          <a:xfrm>
            <a:off x="460375" y="1598613"/>
            <a:ext cx="41830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the data assuming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(the likelihood)</a:t>
            </a:r>
            <a:endParaRPr/>
          </a:p>
        </p:txBody>
      </p:sp>
      <p:sp>
        <p:nvSpPr>
          <p:cNvPr id="236" name="Google Shape;236;p10"/>
          <p:cNvSpPr txBox="1"/>
          <p:nvPr/>
        </p:nvSpPr>
        <p:spPr>
          <a:xfrm>
            <a:off x="5003800" y="3543300"/>
            <a:ext cx="36417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 involves sum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all possible hypotheses</a:t>
            </a:r>
            <a:endParaRPr/>
          </a:p>
        </p:txBody>
      </p:sp>
      <p:cxnSp>
        <p:nvCxnSpPr>
          <p:cNvPr id="237" name="Google Shape;237;p10"/>
          <p:cNvCxnSpPr/>
          <p:nvPr/>
        </p:nvCxnSpPr>
        <p:spPr>
          <a:xfrm rot="10800000">
            <a:off x="4787900" y="3500438"/>
            <a:ext cx="144463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10"/>
          <p:cNvCxnSpPr/>
          <p:nvPr/>
        </p:nvCxnSpPr>
        <p:spPr>
          <a:xfrm>
            <a:off x="4210050" y="2276475"/>
            <a:ext cx="217488" cy="215900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10"/>
          <p:cNvSpPr txBox="1"/>
          <p:nvPr/>
        </p:nvSpPr>
        <p:spPr>
          <a:xfrm>
            <a:off x="468313" y="4581525"/>
            <a:ext cx="7539037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has an “if-then” character: 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prior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were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says how these probabilities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change in the light of the data.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general prescription for priors (subjective!)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/>
          <p:nvPr>
            <p:ph type="title"/>
          </p:nvPr>
        </p:nvSpPr>
        <p:spPr>
          <a:xfrm>
            <a:off x="322263" y="406400"/>
            <a:ext cx="8713787" cy="50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variables and probability density functions</a:t>
            </a:r>
            <a:endParaRPr/>
          </a:p>
        </p:txBody>
      </p:sp>
      <p:sp>
        <p:nvSpPr>
          <p:cNvPr id="245" name="Google Shape;245;p11"/>
          <p:cNvSpPr txBox="1"/>
          <p:nvPr/>
        </p:nvSpPr>
        <p:spPr>
          <a:xfrm>
            <a:off x="395288" y="955675"/>
            <a:ext cx="8280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random variable is a numerical characteristic assigned to an element of the sample space; can be discrete or continuous.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outcome of experiment is continuous value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txp_fig" id="246" name="Google Shape;2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2492375"/>
            <a:ext cx="4953000" cy="30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 txBox="1"/>
          <p:nvPr/>
        </p:nvSpPr>
        <p:spPr>
          <a:xfrm>
            <a:off x="417513" y="2914650"/>
            <a:ext cx="5378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probability density function (pdf)</a:t>
            </a:r>
            <a:endParaRPr/>
          </a:p>
        </p:txBody>
      </p:sp>
      <p:pic>
        <p:nvPicPr>
          <p:cNvPr descr="txp_fig" id="248" name="Google Shape;2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0488" y="3570288"/>
            <a:ext cx="2347912" cy="62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592138" y="4365625"/>
            <a:ext cx="6891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for discrete outcome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e.g.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 2, ... we have</a:t>
            </a:r>
            <a:endParaRPr/>
          </a:p>
        </p:txBody>
      </p:sp>
      <p:pic>
        <p:nvPicPr>
          <p:cNvPr descr="txp_fig" id="250" name="Google Shape;25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088" y="5084763"/>
            <a:ext cx="1514475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51" name="Google Shape;25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100" y="5688013"/>
            <a:ext cx="1862138" cy="62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/>
        </p:nvSpPr>
        <p:spPr>
          <a:xfrm>
            <a:off x="4565650" y="3594100"/>
            <a:ext cx="28146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be somewhere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3617913" y="5013325"/>
            <a:ext cx="3295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mass function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3617913" y="5635625"/>
            <a:ext cx="5089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must take on one of its possible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 txBox="1"/>
          <p:nvPr>
            <p:ph type="title"/>
          </p:nvPr>
        </p:nvSpPr>
        <p:spPr>
          <a:xfrm>
            <a:off x="250825" y="406400"/>
            <a:ext cx="5834063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 distribution function</a:t>
            </a:r>
            <a:endParaRPr/>
          </a:p>
        </p:txBody>
      </p:sp>
      <p:sp>
        <p:nvSpPr>
          <p:cNvPr id="260" name="Google Shape;260;p12"/>
          <p:cNvSpPr txBox="1"/>
          <p:nvPr/>
        </p:nvSpPr>
        <p:spPr>
          <a:xfrm>
            <a:off x="395288" y="955675"/>
            <a:ext cx="8280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to have outcome less than or equal to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</a:t>
            </a: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4570413" y="16494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cumulative distribution function</a:t>
            </a:r>
            <a:endParaRPr/>
          </a:p>
        </p:txBody>
      </p:sp>
      <p:pic>
        <p:nvPicPr>
          <p:cNvPr descr="fig_1_3_a" id="262" name="Google Shape;2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2695575"/>
            <a:ext cx="3043238" cy="267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1_3_b" id="263" name="Google Shape;2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313" y="2622550"/>
            <a:ext cx="3043237" cy="273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/>
        </p:nvSpPr>
        <p:spPr>
          <a:xfrm>
            <a:off x="395288" y="5516563"/>
            <a:ext cx="3816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Alternatively define pdf with</a:t>
            </a:r>
            <a:endParaRPr/>
          </a:p>
        </p:txBody>
      </p:sp>
      <p:pic>
        <p:nvPicPr>
          <p:cNvPr descr="txp_fig" id="265" name="Google Shape;26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8775" y="5437188"/>
            <a:ext cx="2058988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66" name="Google Shape;2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9975" y="1619250"/>
            <a:ext cx="3013075" cy="62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>
            <p:ph type="title"/>
          </p:nvPr>
        </p:nvSpPr>
        <p:spPr>
          <a:xfrm>
            <a:off x="250825" y="406400"/>
            <a:ext cx="3168650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Histograms</a:t>
            </a:r>
            <a:endParaRPr/>
          </a:p>
        </p:txBody>
      </p:sp>
      <p:sp>
        <p:nvSpPr>
          <p:cNvPr id="272" name="Google Shape;272;p13"/>
          <p:cNvSpPr txBox="1"/>
          <p:nvPr/>
        </p:nvSpPr>
        <p:spPr>
          <a:xfrm>
            <a:off x="395288" y="955675"/>
            <a:ext cx="4032250" cy="184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 = histogram with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infinite data sample,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zero bin width,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normalized to unit area.</a:t>
            </a:r>
            <a:endParaRPr/>
          </a:p>
        </p:txBody>
      </p:sp>
      <p:pic>
        <p:nvPicPr>
          <p:cNvPr descr="txp_fig" id="273" name="Google Shape;2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144838"/>
            <a:ext cx="1908175" cy="68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74" name="Google Shape;2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13" y="4221163"/>
            <a:ext cx="2938462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75" name="Google Shape;2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313" y="4805363"/>
            <a:ext cx="2120900" cy="227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1_2" id="276" name="Google Shape;27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713" y="1017588"/>
            <a:ext cx="4953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>
            <p:ph type="title"/>
          </p:nvPr>
        </p:nvSpPr>
        <p:spPr>
          <a:xfrm>
            <a:off x="250825" y="476250"/>
            <a:ext cx="511333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distributions</a:t>
            </a:r>
            <a:endParaRPr/>
          </a:p>
        </p:txBody>
      </p:sp>
      <p:sp>
        <p:nvSpPr>
          <p:cNvPr id="282" name="Google Shape;282;p14"/>
          <p:cNvSpPr txBox="1"/>
          <p:nvPr/>
        </p:nvSpPr>
        <p:spPr>
          <a:xfrm>
            <a:off x="468313" y="1231900"/>
            <a:ext cx="4319587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of experiment charac-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terized by several values, e.g. an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-component vector, 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</p:txBody>
      </p:sp>
      <p:sp>
        <p:nvSpPr>
          <p:cNvPr id="283" name="Google Shape;283;p14"/>
          <p:cNvSpPr txBox="1"/>
          <p:nvPr/>
        </p:nvSpPr>
        <p:spPr>
          <a:xfrm>
            <a:off x="1766888" y="3908425"/>
            <a:ext cx="1300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joint pdf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338" y="1341438"/>
            <a:ext cx="3725862" cy="346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85" name="Google Shape;2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163" y="3149600"/>
            <a:ext cx="3021012" cy="2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14"/>
          <p:cNvCxnSpPr/>
          <p:nvPr/>
        </p:nvCxnSpPr>
        <p:spPr>
          <a:xfrm flipH="1" rot="10800000">
            <a:off x="2774950" y="3548063"/>
            <a:ext cx="144463" cy="2873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287" name="Google Shape;2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3213" y="5373688"/>
            <a:ext cx="425291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 txBox="1"/>
          <p:nvPr/>
        </p:nvSpPr>
        <p:spPr>
          <a:xfrm>
            <a:off x="611188" y="5373688"/>
            <a:ext cx="20256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Normalization: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538" y="908050"/>
            <a:ext cx="4013200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/>
          <p:nvPr>
            <p:ph type="title"/>
          </p:nvPr>
        </p:nvSpPr>
        <p:spPr>
          <a:xfrm>
            <a:off x="250825" y="476250"/>
            <a:ext cx="3025775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395288" y="1125538"/>
            <a:ext cx="43211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we want only pdf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(or one) of the components:</a:t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539750" y="4999038"/>
            <a:ext cx="22812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592138" y="5708650"/>
            <a:ext cx="27114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pic>
        <p:nvPicPr>
          <p:cNvPr descr="txp_fig" id="298" name="Google Shape;2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7238" y="5810250"/>
            <a:ext cx="3081337" cy="255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99" name="Google Shape;29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575" y="5013325"/>
            <a:ext cx="4935538" cy="493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15"/>
          <p:cNvCxnSpPr/>
          <p:nvPr/>
        </p:nvCxnSpPr>
        <p:spPr>
          <a:xfrm>
            <a:off x="5148263" y="2492375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15"/>
          <p:cNvCxnSpPr/>
          <p:nvPr/>
        </p:nvCxnSpPr>
        <p:spPr>
          <a:xfrm>
            <a:off x="5146675" y="2349500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15"/>
          <p:cNvCxnSpPr/>
          <p:nvPr/>
        </p:nvCxnSpPr>
        <p:spPr>
          <a:xfrm>
            <a:off x="5146675" y="2205038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15"/>
          <p:cNvCxnSpPr/>
          <p:nvPr/>
        </p:nvCxnSpPr>
        <p:spPr>
          <a:xfrm>
            <a:off x="5148263" y="2060575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15"/>
          <p:cNvCxnSpPr/>
          <p:nvPr/>
        </p:nvCxnSpPr>
        <p:spPr>
          <a:xfrm>
            <a:off x="5148263" y="191611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15"/>
          <p:cNvCxnSpPr/>
          <p:nvPr/>
        </p:nvCxnSpPr>
        <p:spPr>
          <a:xfrm>
            <a:off x="5148263" y="17732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15"/>
          <p:cNvCxnSpPr/>
          <p:nvPr/>
        </p:nvCxnSpPr>
        <p:spPr>
          <a:xfrm>
            <a:off x="5146675" y="1628775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15"/>
          <p:cNvCxnSpPr/>
          <p:nvPr/>
        </p:nvCxnSpPr>
        <p:spPr>
          <a:xfrm>
            <a:off x="5148263" y="148431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15"/>
          <p:cNvCxnSpPr/>
          <p:nvPr/>
        </p:nvCxnSpPr>
        <p:spPr>
          <a:xfrm>
            <a:off x="5148263" y="13414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5"/>
          <p:cNvCxnSpPr/>
          <p:nvPr/>
        </p:nvCxnSpPr>
        <p:spPr>
          <a:xfrm>
            <a:off x="5148263" y="28527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15"/>
          <p:cNvCxnSpPr/>
          <p:nvPr/>
        </p:nvCxnSpPr>
        <p:spPr>
          <a:xfrm>
            <a:off x="5146675" y="2997200"/>
            <a:ext cx="309721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15"/>
          <p:cNvCxnSpPr/>
          <p:nvPr/>
        </p:nvCxnSpPr>
        <p:spPr>
          <a:xfrm>
            <a:off x="5148263" y="314166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15"/>
          <p:cNvCxnSpPr/>
          <p:nvPr/>
        </p:nvCxnSpPr>
        <p:spPr>
          <a:xfrm>
            <a:off x="5148263" y="32845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15"/>
          <p:cNvCxnSpPr/>
          <p:nvPr/>
        </p:nvCxnSpPr>
        <p:spPr>
          <a:xfrm>
            <a:off x="5148263" y="3429000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15"/>
          <p:cNvCxnSpPr/>
          <p:nvPr/>
        </p:nvCxnSpPr>
        <p:spPr>
          <a:xfrm>
            <a:off x="5148263" y="3573463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15"/>
          <p:cNvCxnSpPr/>
          <p:nvPr/>
        </p:nvCxnSpPr>
        <p:spPr>
          <a:xfrm>
            <a:off x="5148263" y="3716338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15"/>
          <p:cNvCxnSpPr/>
          <p:nvPr/>
        </p:nvCxnSpPr>
        <p:spPr>
          <a:xfrm>
            <a:off x="5148263" y="3860800"/>
            <a:ext cx="30972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15"/>
          <p:cNvSpPr txBox="1"/>
          <p:nvPr/>
        </p:nvSpPr>
        <p:spPr>
          <a:xfrm>
            <a:off x="8002588" y="2805113"/>
            <a:ext cx="2413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pic>
        <p:nvPicPr>
          <p:cNvPr descr="txp_fig" id="318" name="Google Shape;31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963" y="2165350"/>
            <a:ext cx="3224212" cy="1839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19" name="Google Shape;31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988" y="4229100"/>
            <a:ext cx="243681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3" y="1196975"/>
            <a:ext cx="536257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>
            <p:ph type="title"/>
          </p:nvPr>
        </p:nvSpPr>
        <p:spPr>
          <a:xfrm>
            <a:off x="250825" y="476250"/>
            <a:ext cx="41767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  (2)</a:t>
            </a:r>
            <a:endParaRPr/>
          </a:p>
        </p:txBody>
      </p:sp>
      <p:sp>
        <p:nvSpPr>
          <p:cNvPr id="326" name="Google Shape;326;p16"/>
          <p:cNvSpPr txBox="1"/>
          <p:nvPr/>
        </p:nvSpPr>
        <p:spPr>
          <a:xfrm>
            <a:off x="4572000" y="4149725"/>
            <a:ext cx="30241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Marginal pdf ~ projection of joint pdf onto individual axes.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 txBox="1"/>
          <p:nvPr>
            <p:ph type="title"/>
          </p:nvPr>
        </p:nvSpPr>
        <p:spPr>
          <a:xfrm>
            <a:off x="250825" y="333375"/>
            <a:ext cx="3241675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pdf</a:t>
            </a:r>
            <a:endParaRPr/>
          </a:p>
        </p:txBody>
      </p:sp>
      <p:sp>
        <p:nvSpPr>
          <p:cNvPr id="332" name="Google Shape;332;p17"/>
          <p:cNvSpPr txBox="1"/>
          <p:nvPr/>
        </p:nvSpPr>
        <p:spPr>
          <a:xfrm>
            <a:off x="395288" y="982663"/>
            <a:ext cx="84963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Sometimes we want to consider some components of joint pdf as constant.  Recall conditional probability:</a:t>
            </a:r>
            <a:endParaRPr/>
          </a:p>
        </p:txBody>
      </p:sp>
      <p:sp>
        <p:nvSpPr>
          <p:cNvPr id="333" name="Google Shape;333;p17"/>
          <p:cNvSpPr txBox="1"/>
          <p:nvPr/>
        </p:nvSpPr>
        <p:spPr>
          <a:xfrm>
            <a:off x="468313" y="3213100"/>
            <a:ext cx="2619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conditional pdfs:</a:t>
            </a:r>
            <a:endParaRPr/>
          </a:p>
        </p:txBody>
      </p:sp>
      <p:pic>
        <p:nvPicPr>
          <p:cNvPr descr="txp_fig" id="334" name="Google Shape;3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475" y="3227388"/>
            <a:ext cx="4460875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7"/>
          <p:cNvSpPr txBox="1"/>
          <p:nvPr/>
        </p:nvSpPr>
        <p:spPr>
          <a:xfrm>
            <a:off x="539750" y="4348163"/>
            <a:ext cx="34051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becomes: </a:t>
            </a:r>
            <a:endParaRPr/>
          </a:p>
        </p:txBody>
      </p:sp>
      <p:pic>
        <p:nvPicPr>
          <p:cNvPr descr="txp_fig" id="336" name="Google Shape;33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8588" y="4292600"/>
            <a:ext cx="2720975" cy="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/>
        </p:nvSpPr>
        <p:spPr>
          <a:xfrm>
            <a:off x="539750" y="5157788"/>
            <a:ext cx="34623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sp>
        <p:nvSpPr>
          <p:cNvPr id="338" name="Google Shape;338;p17"/>
          <p:cNvSpPr txBox="1"/>
          <p:nvPr/>
        </p:nvSpPr>
        <p:spPr>
          <a:xfrm>
            <a:off x="584200" y="5780088"/>
            <a:ext cx="288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if </a:t>
            </a:r>
            <a:endParaRPr/>
          </a:p>
        </p:txBody>
      </p:sp>
      <p:pic>
        <p:nvPicPr>
          <p:cNvPr descr="txp_fig" id="339" name="Google Shape;3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200" y="5303838"/>
            <a:ext cx="2998788" cy="252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40" name="Google Shape;34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3938" y="5888038"/>
            <a:ext cx="2619375" cy="277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41" name="Google Shape;34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3563" y="2128838"/>
            <a:ext cx="4397375" cy="62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 txBox="1"/>
          <p:nvPr>
            <p:ph type="title"/>
          </p:nvPr>
        </p:nvSpPr>
        <p:spPr>
          <a:xfrm>
            <a:off x="250825" y="476250"/>
            <a:ext cx="403383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pdfs (2)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395288" y="1125538"/>
            <a:ext cx="82089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joint pdf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used to find conditional pdfs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</p:txBody>
      </p:sp>
      <p:pic>
        <p:nvPicPr>
          <p:cNvPr id="348" name="Google Shape;3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375" y="1838325"/>
            <a:ext cx="57435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8"/>
          <p:cNvSpPr txBox="1"/>
          <p:nvPr/>
        </p:nvSpPr>
        <p:spPr>
          <a:xfrm>
            <a:off x="592138" y="57531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18"/>
          <p:cNvSpPr txBox="1"/>
          <p:nvPr/>
        </p:nvSpPr>
        <p:spPr>
          <a:xfrm>
            <a:off x="468313" y="4652963"/>
            <a:ext cx="81502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 treat some of the r.v.s as constant, then divide the joint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pdf by the marginal pdf of those variables being held constant so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what is left has correct normalization, e.g., </a:t>
            </a:r>
            <a:endParaRPr/>
          </a:p>
        </p:txBody>
      </p:sp>
      <p:pic>
        <p:nvPicPr>
          <p:cNvPr descr="txp_fig" id="351" name="Google Shape;3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3" y="5456238"/>
            <a:ext cx="2011362" cy="493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e6680aa9_0_0"/>
          <p:cNvSpPr txBox="1"/>
          <p:nvPr>
            <p:ph type="title"/>
          </p:nvPr>
        </p:nvSpPr>
        <p:spPr>
          <a:xfrm>
            <a:off x="-125475" y="274650"/>
            <a:ext cx="9353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Motivation of Prob &amp; Stats</a:t>
            </a:r>
            <a:endParaRPr sz="29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How is a good way to count number of rice seeds</a:t>
            </a:r>
            <a:endParaRPr sz="29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60"/>
          </a:p>
        </p:txBody>
      </p:sp>
      <p:pic>
        <p:nvPicPr>
          <p:cNvPr id="109" name="Google Shape;109;ge7e6680aa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25" y="1066713"/>
            <a:ext cx="757354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ngleGauss2" id="356" name="Google Shape;3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050" y="4724400"/>
            <a:ext cx="1366838" cy="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9"/>
          <p:cNvSpPr txBox="1"/>
          <p:nvPr>
            <p:ph type="title"/>
          </p:nvPr>
        </p:nvSpPr>
        <p:spPr>
          <a:xfrm>
            <a:off x="250825" y="476250"/>
            <a:ext cx="37449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Expectation values</a:t>
            </a:r>
            <a:endParaRPr/>
          </a:p>
        </p:txBody>
      </p:sp>
      <p:sp>
        <p:nvSpPr>
          <p:cNvPr id="358" name="Google Shape;358;p19"/>
          <p:cNvSpPr txBox="1"/>
          <p:nvPr/>
        </p:nvSpPr>
        <p:spPr>
          <a:xfrm>
            <a:off x="468313" y="1052513"/>
            <a:ext cx="7559675" cy="2012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pdf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expectation (mean) value as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 (often):                         ~ “centre of gravity” of pdf.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 function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with pdf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endParaRPr/>
          </a:p>
        </p:txBody>
      </p:sp>
      <p:pic>
        <p:nvPicPr>
          <p:cNvPr descr="txp_fig" id="359" name="Google Shape;3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7950" y="1543050"/>
            <a:ext cx="2697163" cy="5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9"/>
          <p:cNvCxnSpPr/>
          <p:nvPr/>
        </p:nvCxnSpPr>
        <p:spPr>
          <a:xfrm>
            <a:off x="6877050" y="5148263"/>
            <a:ext cx="360363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19"/>
          <p:cNvCxnSpPr/>
          <p:nvPr/>
        </p:nvCxnSpPr>
        <p:spPr>
          <a:xfrm rot="10800000">
            <a:off x="7885113" y="5148263"/>
            <a:ext cx="36036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362" name="Google Shape;3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400" y="5081588"/>
            <a:ext cx="182563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63" name="Google Shape;36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6863" y="2189163"/>
            <a:ext cx="1303337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64" name="Google Shape;364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3788" y="6165850"/>
            <a:ext cx="182562" cy="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9"/>
          <p:cNvSpPr txBox="1"/>
          <p:nvPr/>
        </p:nvSpPr>
        <p:spPr>
          <a:xfrm>
            <a:off x="6732588" y="3116263"/>
            <a:ext cx="16715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(equivalent)</a:t>
            </a:r>
            <a:endParaRPr/>
          </a:p>
        </p:txBody>
      </p:sp>
      <p:sp>
        <p:nvSpPr>
          <p:cNvPr id="366" name="Google Shape;366;p19"/>
          <p:cNvSpPr txBox="1"/>
          <p:nvPr/>
        </p:nvSpPr>
        <p:spPr>
          <a:xfrm>
            <a:off x="468313" y="3979863"/>
            <a:ext cx="1366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Variance:</a:t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>
            <a:off x="468313" y="4629150"/>
            <a:ext cx="13600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Notation:</a:t>
            </a:r>
            <a:endParaRPr/>
          </a:p>
        </p:txBody>
      </p:sp>
      <p:pic>
        <p:nvPicPr>
          <p:cNvPr descr="txp_fig" id="368" name="Google Shape;36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9613" y="4652963"/>
            <a:ext cx="1454150" cy="3635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468313" y="5276850"/>
            <a:ext cx="258646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 deviation:</a:t>
            </a:r>
            <a:endParaRPr/>
          </a:p>
        </p:txBody>
      </p:sp>
      <p:pic>
        <p:nvPicPr>
          <p:cNvPr descr="txp_fig" id="370" name="Google Shape;37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32138" y="5176838"/>
            <a:ext cx="1287462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9"/>
          <p:cNvSpPr txBox="1"/>
          <p:nvPr/>
        </p:nvSpPr>
        <p:spPr>
          <a:xfrm>
            <a:off x="468313" y="5845175"/>
            <a:ext cx="4323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width of pdf, same units as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descr="txp_fig" id="372" name="Google Shape;37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35175" y="4029075"/>
            <a:ext cx="4773613" cy="363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9"/>
          <p:cNvCxnSpPr/>
          <p:nvPr/>
        </p:nvCxnSpPr>
        <p:spPr>
          <a:xfrm rot="10800000">
            <a:off x="7524750" y="5805488"/>
            <a:ext cx="0" cy="287337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txp_fig" id="374" name="Google Shape;37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08075" y="3122613"/>
            <a:ext cx="512127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"/>
          <p:cNvSpPr txBox="1"/>
          <p:nvPr>
            <p:ph type="title"/>
          </p:nvPr>
        </p:nvSpPr>
        <p:spPr>
          <a:xfrm>
            <a:off x="250825" y="476250"/>
            <a:ext cx="4968875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Covariance and correlation</a:t>
            </a:r>
            <a:endParaRPr/>
          </a:p>
        </p:txBody>
      </p:sp>
      <p:sp>
        <p:nvSpPr>
          <p:cNvPr id="380" name="Google Shape;380;p20"/>
          <p:cNvSpPr txBox="1"/>
          <p:nvPr/>
        </p:nvSpPr>
        <p:spPr>
          <a:xfrm>
            <a:off x="468313" y="1052513"/>
            <a:ext cx="7632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covariance cov[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(also use matrix notation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as  </a:t>
            </a:r>
            <a:endParaRPr/>
          </a:p>
        </p:txBody>
      </p:sp>
      <p:pic>
        <p:nvPicPr>
          <p:cNvPr descr="txp_fig" id="381" name="Google Shape;3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1773238"/>
            <a:ext cx="6878638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0"/>
          <p:cNvSpPr txBox="1"/>
          <p:nvPr/>
        </p:nvSpPr>
        <p:spPr>
          <a:xfrm>
            <a:off x="468313" y="2349500"/>
            <a:ext cx="6911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coefficient (dimensionless) defined as</a:t>
            </a:r>
            <a:endParaRPr/>
          </a:p>
        </p:txBody>
      </p:sp>
      <p:pic>
        <p:nvPicPr>
          <p:cNvPr descr="txp_fig" id="383" name="Google Shape;38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913" y="2959100"/>
            <a:ext cx="2181225" cy="75723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0"/>
          <p:cNvSpPr txBox="1"/>
          <p:nvPr/>
        </p:nvSpPr>
        <p:spPr>
          <a:xfrm>
            <a:off x="468313" y="3789363"/>
            <a:ext cx="3311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independent, i.e., </a:t>
            </a:r>
            <a:endParaRPr/>
          </a:p>
        </p:txBody>
      </p:sp>
      <p:sp>
        <p:nvSpPr>
          <p:cNvPr id="385" name="Google Shape;385;p20"/>
          <p:cNvSpPr txBox="1"/>
          <p:nvPr/>
        </p:nvSpPr>
        <p:spPr>
          <a:xfrm>
            <a:off x="6654800" y="3789363"/>
            <a:ext cx="1012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 then</a:t>
            </a:r>
            <a:endParaRPr/>
          </a:p>
        </p:txBody>
      </p:sp>
      <p:pic>
        <p:nvPicPr>
          <p:cNvPr descr="txp_fig" id="386" name="Google Shape;3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5038" y="4422775"/>
            <a:ext cx="51498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0"/>
          <p:cNvSpPr txBox="1"/>
          <p:nvPr/>
        </p:nvSpPr>
        <p:spPr>
          <a:xfrm>
            <a:off x="468313" y="5157788"/>
            <a:ext cx="503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388" name="Google Shape;38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988" y="5256213"/>
            <a:ext cx="1863725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0"/>
          <p:cNvSpPr txBox="1"/>
          <p:nvPr/>
        </p:nvSpPr>
        <p:spPr>
          <a:xfrm>
            <a:off x="3421063" y="5157788"/>
            <a:ext cx="33115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‘uncorrelated’</a:t>
            </a:r>
            <a:endParaRPr/>
          </a:p>
        </p:txBody>
      </p:sp>
      <p:sp>
        <p:nvSpPr>
          <p:cNvPr id="390" name="Google Shape;390;p20"/>
          <p:cNvSpPr txBox="1"/>
          <p:nvPr/>
        </p:nvSpPr>
        <p:spPr>
          <a:xfrm>
            <a:off x="468313" y="5805488"/>
            <a:ext cx="43910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converse not always true.</a:t>
            </a:r>
            <a:endParaRPr/>
          </a:p>
        </p:txBody>
      </p:sp>
      <p:pic>
        <p:nvPicPr>
          <p:cNvPr descr="txp_fig" id="391" name="Google Shape;39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2525" y="3859213"/>
            <a:ext cx="2954338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"/>
          <p:cNvSpPr txBox="1"/>
          <p:nvPr>
            <p:ph type="title"/>
          </p:nvPr>
        </p:nvSpPr>
        <p:spPr>
          <a:xfrm>
            <a:off x="250825" y="228600"/>
            <a:ext cx="38163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(cont.) </a:t>
            </a:r>
            <a:endParaRPr/>
          </a:p>
        </p:txBody>
      </p:sp>
      <p:pic>
        <p:nvPicPr>
          <p:cNvPr descr="fig_1_9" id="397" name="Google Shape;3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184275"/>
            <a:ext cx="5486400" cy="506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98" name="Google Shape;3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149475"/>
            <a:ext cx="12731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399" name="Google Shape;3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9338" y="2151063"/>
            <a:ext cx="1516062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00" name="Google Shape;40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650" y="4530725"/>
            <a:ext cx="12731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01" name="Google Shape;40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2675" y="4530725"/>
            <a:ext cx="1273175" cy="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/>
          <p:nvPr>
            <p:ph type="title"/>
          </p:nvPr>
        </p:nvSpPr>
        <p:spPr>
          <a:xfrm>
            <a:off x="538163" y="252413"/>
            <a:ext cx="3673475" cy="503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distributions</a:t>
            </a: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909638" y="892175"/>
            <a:ext cx="2492990" cy="2144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Distribution/pdf	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		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		</a:t>
            </a:r>
            <a:endParaRPr b="0" i="1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		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	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</a:t>
            </a:r>
            <a:endParaRPr/>
          </a:p>
        </p:txBody>
      </p:sp>
      <p:sp>
        <p:nvSpPr>
          <p:cNvPr id="413" name="Google Shape;413;p23"/>
          <p:cNvSpPr txBox="1"/>
          <p:nvPr/>
        </p:nvSpPr>
        <p:spPr>
          <a:xfrm>
            <a:off x="708025" y="1052513"/>
            <a:ext cx="69628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experiments (Bernoulli trials):</a:t>
            </a:r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1239838" y="1525588"/>
            <a:ext cx="5697894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outcome of each is ‘success’ or ‘failure’,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success on any given trial is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15" name="Google Shape;415;p23"/>
          <p:cNvSpPr txBox="1"/>
          <p:nvPr/>
        </p:nvSpPr>
        <p:spPr>
          <a:xfrm>
            <a:off x="735013" y="2492375"/>
            <a:ext cx="7153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discrete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number of successes (0 ≤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≤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  <p:sp>
        <p:nvSpPr>
          <p:cNvPr id="416" name="Google Shape;416;p23"/>
          <p:cNvSpPr txBox="1"/>
          <p:nvPr/>
        </p:nvSpPr>
        <p:spPr>
          <a:xfrm>
            <a:off x="731838" y="3116263"/>
            <a:ext cx="71707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of a specific outcome (in order), e.g. ‘ssfsf’ is</a:t>
            </a:r>
            <a:endParaRPr/>
          </a:p>
        </p:txBody>
      </p:sp>
      <p:pic>
        <p:nvPicPr>
          <p:cNvPr descr="txp_fig" id="417" name="Google Shape;4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913" y="3717925"/>
            <a:ext cx="5008562" cy="36353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3"/>
          <p:cNvSpPr txBox="1"/>
          <p:nvPr/>
        </p:nvSpPr>
        <p:spPr>
          <a:xfrm>
            <a:off x="714375" y="4411663"/>
            <a:ext cx="4329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order not important; there are</a:t>
            </a:r>
            <a:endParaRPr/>
          </a:p>
        </p:txBody>
      </p:sp>
      <p:pic>
        <p:nvPicPr>
          <p:cNvPr descr="txp_fig" id="419" name="Google Shape;4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9075" y="4302125"/>
            <a:ext cx="1577975" cy="7127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3"/>
          <p:cNvSpPr txBox="1"/>
          <p:nvPr/>
        </p:nvSpPr>
        <p:spPr>
          <a:xfrm>
            <a:off x="735013" y="5197475"/>
            <a:ext cx="7740520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ways (permutations) to get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successes in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trials, total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probability 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sum of probabilities for each permutation.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 (2)</a:t>
            </a:r>
            <a:endParaRPr/>
          </a:p>
        </p:txBody>
      </p:sp>
      <p:sp>
        <p:nvSpPr>
          <p:cNvPr id="426" name="Google Shape;426;p24"/>
          <p:cNvSpPr txBox="1"/>
          <p:nvPr/>
        </p:nvSpPr>
        <p:spPr>
          <a:xfrm>
            <a:off x="708025" y="1052513"/>
            <a:ext cx="4800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binomial distribution is therefore</a:t>
            </a:r>
            <a:endParaRPr/>
          </a:p>
        </p:txBody>
      </p:sp>
      <p:pic>
        <p:nvPicPr>
          <p:cNvPr descr="txp_fig" id="427" name="Google Shape;4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913" y="1708150"/>
            <a:ext cx="5434012" cy="71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4"/>
          <p:cNvCxnSpPr/>
          <p:nvPr/>
        </p:nvCxnSpPr>
        <p:spPr>
          <a:xfrm flipH="1" rot="10800000">
            <a:off x="1619250" y="2347913"/>
            <a:ext cx="288925" cy="576262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24"/>
          <p:cNvSpPr txBox="1"/>
          <p:nvPr/>
        </p:nvSpPr>
        <p:spPr>
          <a:xfrm>
            <a:off x="960438" y="2894013"/>
            <a:ext cx="11757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</a:t>
            </a:r>
            <a:endParaRPr/>
          </a:p>
        </p:txBody>
      </p:sp>
      <p:cxnSp>
        <p:nvCxnSpPr>
          <p:cNvPr id="430" name="Google Shape;430;p24"/>
          <p:cNvCxnSpPr/>
          <p:nvPr/>
        </p:nvCxnSpPr>
        <p:spPr>
          <a:xfrm rot="10800000">
            <a:off x="2627313" y="2420938"/>
            <a:ext cx="360362" cy="503237"/>
          </a:xfrm>
          <a:prstGeom prst="straightConnector1">
            <a:avLst/>
          </a:prstGeom>
          <a:noFill/>
          <a:ln cap="flat" cmpd="sng" w="9525">
            <a:solidFill>
              <a:srgbClr val="CC33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24"/>
          <p:cNvSpPr txBox="1"/>
          <p:nvPr/>
        </p:nvSpPr>
        <p:spPr>
          <a:xfrm>
            <a:off x="2824163" y="2873375"/>
            <a:ext cx="15346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endParaRPr/>
          </a:p>
        </p:txBody>
      </p:sp>
      <p:sp>
        <p:nvSpPr>
          <p:cNvPr id="432" name="Google Shape;432;p24"/>
          <p:cNvSpPr txBox="1"/>
          <p:nvPr/>
        </p:nvSpPr>
        <p:spPr>
          <a:xfrm>
            <a:off x="663575" y="3933825"/>
            <a:ext cx="60385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expectation value and variance we find:</a:t>
            </a:r>
            <a:endParaRPr/>
          </a:p>
        </p:txBody>
      </p:sp>
      <p:pic>
        <p:nvPicPr>
          <p:cNvPr descr="txp_fig" id="433" name="Google Shape;43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325" y="4651375"/>
            <a:ext cx="3546475" cy="72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34" name="Google Shape;43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375" y="5648325"/>
            <a:ext cx="4495800" cy="30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 (3)</a:t>
            </a:r>
            <a:endParaRPr/>
          </a:p>
        </p:txBody>
      </p:sp>
      <p:sp>
        <p:nvSpPr>
          <p:cNvPr id="440" name="Google Shape;440;p25"/>
          <p:cNvSpPr txBox="1"/>
          <p:nvPr/>
        </p:nvSpPr>
        <p:spPr>
          <a:xfrm>
            <a:off x="708025" y="1052513"/>
            <a:ext cx="73726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Binomial distribution for several values of the parameters:</a:t>
            </a:r>
            <a:endParaRPr/>
          </a:p>
        </p:txBody>
      </p:sp>
      <p:pic>
        <p:nvPicPr>
          <p:cNvPr descr="fig_2_1" id="441" name="Google Shape;4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450" y="1700213"/>
            <a:ext cx="2989263" cy="3659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2_2" id="442" name="Google Shape;4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3" y="1700213"/>
            <a:ext cx="2989262" cy="365918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5"/>
          <p:cNvSpPr txBox="1"/>
          <p:nvPr/>
        </p:nvSpPr>
        <p:spPr>
          <a:xfrm>
            <a:off x="663575" y="5465763"/>
            <a:ext cx="7949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observe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decays of W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 number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which are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μν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binomial r.v.,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branching ratio.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 txBox="1"/>
          <p:nvPr>
            <p:ph type="title"/>
          </p:nvPr>
        </p:nvSpPr>
        <p:spPr>
          <a:xfrm>
            <a:off x="250825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 distribution</a:t>
            </a:r>
            <a:endParaRPr/>
          </a:p>
        </p:txBody>
      </p:sp>
      <p:sp>
        <p:nvSpPr>
          <p:cNvPr id="449" name="Google Shape;449;p26"/>
          <p:cNvSpPr txBox="1"/>
          <p:nvPr/>
        </p:nvSpPr>
        <p:spPr>
          <a:xfrm>
            <a:off x="525463" y="981075"/>
            <a:ext cx="85185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Like binomial but now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outcomes instead of two, probabilities are</a:t>
            </a:r>
            <a:endParaRPr/>
          </a:p>
        </p:txBody>
      </p:sp>
      <p:sp>
        <p:nvSpPr>
          <p:cNvPr id="450" name="Google Shape;450;p26"/>
          <p:cNvSpPr txBox="1"/>
          <p:nvPr/>
        </p:nvSpPr>
        <p:spPr>
          <a:xfrm>
            <a:off x="539750" y="2492375"/>
            <a:ext cx="58263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trials we want the probability to obtain:</a:t>
            </a:r>
            <a:endParaRPr/>
          </a:p>
        </p:txBody>
      </p:sp>
      <p:pic>
        <p:nvPicPr>
          <p:cNvPr descr="txp_fig" id="451" name="Google Shape;4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888" y="1530350"/>
            <a:ext cx="540385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6"/>
          <p:cNvSpPr txBox="1"/>
          <p:nvPr/>
        </p:nvSpPr>
        <p:spPr>
          <a:xfrm>
            <a:off x="1455738" y="3068638"/>
            <a:ext cx="237034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2,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outcome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453" name="Google Shape;453;p26"/>
          <p:cNvSpPr txBox="1"/>
          <p:nvPr/>
        </p:nvSpPr>
        <p:spPr>
          <a:xfrm>
            <a:off x="611188" y="4702175"/>
            <a:ext cx="49808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multinomial distribution for</a:t>
            </a:r>
            <a:endParaRPr/>
          </a:p>
        </p:txBody>
      </p:sp>
      <p:pic>
        <p:nvPicPr>
          <p:cNvPr descr="txp_fig" id="454" name="Google Shape;4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4825" y="4810125"/>
            <a:ext cx="2443163" cy="30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55" name="Google Shape;45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3475" y="5308600"/>
            <a:ext cx="5845175" cy="71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/>
          <p:nvPr>
            <p:ph type="title"/>
          </p:nvPr>
        </p:nvSpPr>
        <p:spPr>
          <a:xfrm>
            <a:off x="323850" y="404813"/>
            <a:ext cx="5113338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Multinomial distribution (2)</a:t>
            </a:r>
            <a:endParaRPr/>
          </a:p>
        </p:txBody>
      </p:sp>
      <p:sp>
        <p:nvSpPr>
          <p:cNvPr id="461" name="Google Shape;461;p27"/>
          <p:cNvSpPr txBox="1"/>
          <p:nvPr/>
        </p:nvSpPr>
        <p:spPr>
          <a:xfrm>
            <a:off x="525463" y="981075"/>
            <a:ext cx="75388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consider outcome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‘success’, all others as ‘failure’.</a:t>
            </a:r>
            <a:endParaRPr/>
          </a:p>
        </p:txBody>
      </p:sp>
      <p:sp>
        <p:nvSpPr>
          <p:cNvPr id="462" name="Google Shape;462;p27"/>
          <p:cNvSpPr txBox="1"/>
          <p:nvPr/>
        </p:nvSpPr>
        <p:spPr>
          <a:xfrm>
            <a:off x="900113" y="1557338"/>
            <a:ext cx="66377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 all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individually binomial with parameters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pic>
        <p:nvPicPr>
          <p:cNvPr descr="txp_fig" id="463" name="Google Shape;4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525" y="2278063"/>
            <a:ext cx="5176838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 txBox="1"/>
          <p:nvPr/>
        </p:nvSpPr>
        <p:spPr>
          <a:xfrm>
            <a:off x="6877050" y="2205038"/>
            <a:ext cx="11691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0" i="1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592138" y="3017838"/>
            <a:ext cx="4893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can also find the covariance to be</a:t>
            </a:r>
            <a:endParaRPr/>
          </a:p>
        </p:txBody>
      </p:sp>
      <p:sp>
        <p:nvSpPr>
          <p:cNvPr id="466" name="Google Shape;466;p27"/>
          <p:cNvSpPr txBox="1"/>
          <p:nvPr/>
        </p:nvSpPr>
        <p:spPr>
          <a:xfrm>
            <a:off x="611188" y="4384675"/>
            <a:ext cx="15017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</a:t>
            </a:r>
            <a:endParaRPr/>
          </a:p>
        </p:txBody>
      </p:sp>
      <p:pic>
        <p:nvPicPr>
          <p:cNvPr descr="txp_fig" id="467" name="Google Shape;4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4713" y="4508500"/>
            <a:ext cx="2443162" cy="30321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7"/>
          <p:cNvSpPr txBox="1"/>
          <p:nvPr/>
        </p:nvSpPr>
        <p:spPr>
          <a:xfrm>
            <a:off x="4692650" y="4365625"/>
            <a:ext cx="29241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 histogram</a:t>
            </a:r>
            <a:endParaRPr/>
          </a:p>
        </p:txBody>
      </p:sp>
      <p:sp>
        <p:nvSpPr>
          <p:cNvPr id="469" name="Google Shape;469;p27"/>
          <p:cNvSpPr txBox="1"/>
          <p:nvPr/>
        </p:nvSpPr>
        <p:spPr>
          <a:xfrm>
            <a:off x="631825" y="4916488"/>
            <a:ext cx="65184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bins,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total entries, all entries independent.</a:t>
            </a:r>
            <a:endParaRPr/>
          </a:p>
        </p:txBody>
      </p:sp>
      <p:pic>
        <p:nvPicPr>
          <p:cNvPr descr="txp_fig" id="470" name="Google Shape;47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0863" y="3757613"/>
            <a:ext cx="2717800" cy="3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"/>
          <p:cNvSpPr txBox="1"/>
          <p:nvPr>
            <p:ph type="title"/>
          </p:nvPr>
        </p:nvSpPr>
        <p:spPr>
          <a:xfrm>
            <a:off x="466725" y="333375"/>
            <a:ext cx="360045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 distribution</a:t>
            </a:r>
            <a:endParaRPr/>
          </a:p>
        </p:txBody>
      </p:sp>
      <p:sp>
        <p:nvSpPr>
          <p:cNvPr id="476" name="Google Shape;476;p28"/>
          <p:cNvSpPr txBox="1"/>
          <p:nvPr/>
        </p:nvSpPr>
        <p:spPr>
          <a:xfrm>
            <a:off x="525463" y="884238"/>
            <a:ext cx="78978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∞ &lt; x &lt; ∞ .  Uniform pdf is:</a:t>
            </a:r>
            <a:endParaRPr/>
          </a:p>
        </p:txBody>
      </p:sp>
      <p:pic>
        <p:nvPicPr>
          <p:cNvPr descr="uniform_pdf" id="477" name="Google Shape;4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8725" y="1663700"/>
            <a:ext cx="3494088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78" name="Google Shape;4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213" y="1628775"/>
            <a:ext cx="3949700" cy="85883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8"/>
          <p:cNvSpPr txBox="1"/>
          <p:nvPr/>
        </p:nvSpPr>
        <p:spPr>
          <a:xfrm>
            <a:off x="633413" y="4335463"/>
            <a:ext cx="68064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 For any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cumulative distribution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uniform in [0,1].</a:t>
            </a:r>
            <a:endParaRPr/>
          </a:p>
        </p:txBody>
      </p:sp>
      <p:pic>
        <p:nvPicPr>
          <p:cNvPr descr="txp_fig" id="480" name="Google Shape;4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975" y="2714625"/>
            <a:ext cx="2203450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8"/>
          <p:cNvSpPr txBox="1"/>
          <p:nvPr/>
        </p:nvSpPr>
        <p:spPr>
          <a:xfrm>
            <a:off x="611188" y="5373688"/>
            <a:ext cx="7225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 for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π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γγ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γ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uniform in [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], with</a:t>
            </a:r>
            <a:endParaRPr/>
          </a:p>
        </p:txBody>
      </p:sp>
      <p:pic>
        <p:nvPicPr>
          <p:cNvPr descr="txp_fig" id="482" name="Google Shape;48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238" y="5883275"/>
            <a:ext cx="5778500" cy="49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83" name="Google Shape;4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900" y="3484563"/>
            <a:ext cx="2465388" cy="4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396875" y="476250"/>
            <a:ext cx="467995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definition of probability 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563563" y="1116013"/>
            <a:ext cx="469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set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</a:t>
            </a:r>
            <a:endParaRPr b="0" i="0" sz="2400" u="none" cap="none" strike="noStrik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6084888" y="2420938"/>
            <a:ext cx="19526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Kolmogorov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axioms (1933)</a:t>
            </a:r>
            <a:endParaRPr/>
          </a:p>
        </p:txBody>
      </p:sp>
      <p:pic>
        <p:nvPicPr>
          <p:cNvPr descr="txp_fig"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1916113"/>
            <a:ext cx="2906713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" y="2886075"/>
            <a:ext cx="4862513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lmogorov-m" id="119" name="Google Shape;1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7775" y="692150"/>
            <a:ext cx="1844675" cy="147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519113" y="3624263"/>
            <a:ext cx="7059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these axioms we can derive further properties, e.g.</a:t>
            </a:r>
            <a:endParaRPr/>
          </a:p>
        </p:txBody>
      </p:sp>
      <p:sp>
        <p:nvSpPr>
          <p:cNvPr id="121" name="Google Shape;121;p2"/>
          <p:cNvSpPr/>
          <p:nvPr/>
        </p:nvSpPr>
        <p:spPr>
          <a:xfrm>
            <a:off x="395288" y="1773238"/>
            <a:ext cx="5400675" cy="151130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122" name="Google Shape;1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088" y="4221163"/>
            <a:ext cx="4710112" cy="1776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23" name="Google Shape;12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7188" y="2381250"/>
            <a:ext cx="1155700" cy="2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"/>
          <p:cNvSpPr txBox="1"/>
          <p:nvPr>
            <p:ph type="title"/>
          </p:nvPr>
        </p:nvSpPr>
        <p:spPr>
          <a:xfrm>
            <a:off x="466725" y="333375"/>
            <a:ext cx="4176713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distribution</a:t>
            </a:r>
            <a:endParaRPr/>
          </a:p>
        </p:txBody>
      </p:sp>
      <p:sp>
        <p:nvSpPr>
          <p:cNvPr id="489" name="Google Shape;489;p29"/>
          <p:cNvSpPr txBox="1"/>
          <p:nvPr/>
        </p:nvSpPr>
        <p:spPr>
          <a:xfrm>
            <a:off x="525463" y="890588"/>
            <a:ext cx="79581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Gaussian (normal) pdf for a continuous r.v.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defined by:</a:t>
            </a:r>
            <a:endParaRPr/>
          </a:p>
        </p:txBody>
      </p:sp>
      <p:sp>
        <p:nvSpPr>
          <p:cNvPr id="490" name="Google Shape;490;p29"/>
          <p:cNvSpPr txBox="1"/>
          <p:nvPr/>
        </p:nvSpPr>
        <p:spPr>
          <a:xfrm>
            <a:off x="611188" y="4149725"/>
            <a:ext cx="64158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case: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   (‘standard Gaussian’):</a:t>
            </a:r>
            <a:endParaRPr/>
          </a:p>
        </p:txBody>
      </p:sp>
      <p:pic>
        <p:nvPicPr>
          <p:cNvPr descr="txp_fig" id="491" name="Google Shape;4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3" y="1628775"/>
            <a:ext cx="41148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92" name="Google Shape;49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00" y="2652713"/>
            <a:ext cx="1192213" cy="277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493" name="Google Shape;4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213" y="3406775"/>
            <a:ext cx="13303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_2_5" id="494" name="Google Shape;49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6550" y="1557338"/>
            <a:ext cx="3043238" cy="267811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9"/>
          <p:cNvSpPr txBox="1"/>
          <p:nvPr/>
        </p:nvSpPr>
        <p:spPr>
          <a:xfrm>
            <a:off x="2268538" y="2565400"/>
            <a:ext cx="3171611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(N.B. often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denote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mean, variance of 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r.v., not only Gaussian.)</a:t>
            </a:r>
            <a:endParaRPr/>
          </a:p>
        </p:txBody>
      </p:sp>
      <p:pic>
        <p:nvPicPr>
          <p:cNvPr descr="txp_fig" id="496" name="Google Shape;49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3350" y="4865688"/>
            <a:ext cx="59436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9"/>
          <p:cNvSpPr txBox="1"/>
          <p:nvPr/>
        </p:nvSpPr>
        <p:spPr>
          <a:xfrm>
            <a:off x="663575" y="5675313"/>
            <a:ext cx="76247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~ Gaussian with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then 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μ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/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follows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ϕ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/>
          <p:nvPr>
            <p:ph type="title"/>
          </p:nvPr>
        </p:nvSpPr>
        <p:spPr>
          <a:xfrm>
            <a:off x="466725" y="333375"/>
            <a:ext cx="7634288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pdf and the Central Limit Theorem</a:t>
            </a:r>
            <a:endParaRPr/>
          </a:p>
        </p:txBody>
      </p:sp>
      <p:sp>
        <p:nvSpPr>
          <p:cNvPr id="503" name="Google Shape;503;p30"/>
          <p:cNvSpPr txBox="1"/>
          <p:nvPr/>
        </p:nvSpPr>
        <p:spPr>
          <a:xfrm>
            <a:off x="525463" y="890588"/>
            <a:ext cx="7828736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Gaussian pdf is so useful because almost any 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that is a sum of a large number of small contributions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follows it.  This follows from the Central Limit Theorem:</a:t>
            </a:r>
            <a:endParaRPr/>
          </a:p>
        </p:txBody>
      </p:sp>
      <p:sp>
        <p:nvSpPr>
          <p:cNvPr id="504" name="Google Shape;504;p30"/>
          <p:cNvSpPr txBox="1"/>
          <p:nvPr/>
        </p:nvSpPr>
        <p:spPr>
          <a:xfrm>
            <a:off x="522288" y="2319338"/>
            <a:ext cx="76268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 r.v.s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finite variances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otherwise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arbitrary pdfs, consider the sum</a:t>
            </a:r>
            <a:endParaRPr/>
          </a:p>
        </p:txBody>
      </p:sp>
      <p:sp>
        <p:nvSpPr>
          <p:cNvPr id="505" name="Google Shape;505;p30"/>
          <p:cNvSpPr txBox="1"/>
          <p:nvPr/>
        </p:nvSpPr>
        <p:spPr>
          <a:xfrm>
            <a:off x="519113" y="5486400"/>
            <a:ext cx="8445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 errors are often the sum of many contributions, so frequently measured values can be treated as Gaussian r.v.s.</a:t>
            </a:r>
            <a:endParaRPr/>
          </a:p>
        </p:txBody>
      </p:sp>
      <p:pic>
        <p:nvPicPr>
          <p:cNvPr descr="txp_fig" id="506" name="Google Shape;5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500" y="4552950"/>
            <a:ext cx="1746250" cy="747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07" name="Google Shape;5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3213" y="3213100"/>
            <a:ext cx="1316037" cy="74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0"/>
          <p:cNvSpPr txBox="1"/>
          <p:nvPr/>
        </p:nvSpPr>
        <p:spPr>
          <a:xfrm>
            <a:off x="542925" y="3997325"/>
            <a:ext cx="55102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limit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∞,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Gaussian r.v. with</a:t>
            </a:r>
            <a:endParaRPr/>
          </a:p>
        </p:txBody>
      </p:sp>
      <p:sp>
        <p:nvSpPr>
          <p:cNvPr id="509" name="Google Shape;509;p30"/>
          <p:cNvSpPr/>
          <p:nvPr/>
        </p:nvSpPr>
        <p:spPr>
          <a:xfrm>
            <a:off x="468313" y="2276475"/>
            <a:ext cx="7704137" cy="316865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xp_fig" id="510" name="Google Shape;51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50" y="4552950"/>
            <a:ext cx="1814513" cy="74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 txBox="1"/>
          <p:nvPr>
            <p:ph type="title"/>
          </p:nvPr>
        </p:nvSpPr>
        <p:spPr>
          <a:xfrm>
            <a:off x="323850" y="333375"/>
            <a:ext cx="6192838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Gaussian distribution</a:t>
            </a:r>
            <a:endParaRPr/>
          </a:p>
        </p:txBody>
      </p:sp>
      <p:sp>
        <p:nvSpPr>
          <p:cNvPr id="516" name="Google Shape;516;p31"/>
          <p:cNvSpPr txBox="1"/>
          <p:nvPr/>
        </p:nvSpPr>
        <p:spPr>
          <a:xfrm>
            <a:off x="525463" y="908050"/>
            <a:ext cx="515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Gaussian pdf for the vector </a:t>
            </a:r>
            <a:endParaRPr/>
          </a:p>
        </p:txBody>
      </p:sp>
      <p:pic>
        <p:nvPicPr>
          <p:cNvPr descr="txp_fig" id="517" name="Google Shape;5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6250" y="1039813"/>
            <a:ext cx="2382838" cy="27781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1"/>
          <p:cNvSpPr txBox="1"/>
          <p:nvPr/>
        </p:nvSpPr>
        <p:spPr>
          <a:xfrm>
            <a:off x="1284288" y="2465388"/>
            <a:ext cx="26527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column vectors, </a:t>
            </a:r>
            <a:endParaRPr/>
          </a:p>
        </p:txBody>
      </p:sp>
      <p:sp>
        <p:nvSpPr>
          <p:cNvPr id="519" name="Google Shape;519;p31"/>
          <p:cNvSpPr txBox="1"/>
          <p:nvPr/>
        </p:nvSpPr>
        <p:spPr>
          <a:xfrm>
            <a:off x="4903788" y="2444750"/>
            <a:ext cx="364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transpose (row) vectors, </a:t>
            </a:r>
            <a:endParaRPr/>
          </a:p>
        </p:txBody>
      </p:sp>
      <p:pic>
        <p:nvPicPr>
          <p:cNvPr descr="txp_fig" id="520" name="Google Shape;5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363" y="3279775"/>
            <a:ext cx="4297362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1"/>
          <p:cNvSpPr txBox="1"/>
          <p:nvPr/>
        </p:nvSpPr>
        <p:spPr>
          <a:xfrm>
            <a:off x="611188" y="3833813"/>
            <a:ext cx="210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this is</a:t>
            </a:r>
            <a:endParaRPr/>
          </a:p>
        </p:txBody>
      </p:sp>
      <p:pic>
        <p:nvPicPr>
          <p:cNvPr descr="txp_fig" id="522" name="Google Shape;52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1088" y="4395788"/>
            <a:ext cx="7523162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1"/>
          <p:cNvSpPr txBox="1"/>
          <p:nvPr/>
        </p:nvSpPr>
        <p:spPr>
          <a:xfrm>
            <a:off x="539750" y="5876925"/>
            <a:ext cx="72675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ρ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cov[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]/(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US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σ</a:t>
            </a:r>
            <a:r>
              <a:rPr baseline="-2500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the correlation coefficient.</a:t>
            </a:r>
            <a:endParaRPr/>
          </a:p>
        </p:txBody>
      </p:sp>
      <p:pic>
        <p:nvPicPr>
          <p:cNvPr descr="txp_fig" id="524" name="Google Shape;52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188" y="2586038"/>
            <a:ext cx="566737" cy="261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25" name="Google Shape;52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7475" y="2517775"/>
            <a:ext cx="912813" cy="331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526" name="Google Shape;526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900" y="1606550"/>
            <a:ext cx="7454900" cy="6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Univariate Normal Distribution</a:t>
            </a:r>
            <a:endParaRPr/>
          </a:p>
        </p:txBody>
      </p:sp>
      <p:pic>
        <p:nvPicPr>
          <p:cNvPr id="532" name="Google Shape;5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263" y="2738438"/>
            <a:ext cx="6205537" cy="404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1290637"/>
            <a:ext cx="6705600" cy="122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Multivariate Normal Distribution</a:t>
            </a:r>
            <a:endParaRPr/>
          </a:p>
        </p:txBody>
      </p:sp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95400"/>
            <a:ext cx="84582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514600"/>
            <a:ext cx="6010275" cy="40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"/>
          <p:cNvSpPr txBox="1"/>
          <p:nvPr>
            <p:ph type="title"/>
          </p:nvPr>
        </p:nvSpPr>
        <p:spPr>
          <a:xfrm>
            <a:off x="457200" y="-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Random Sample and Statistics</a:t>
            </a:r>
            <a:endParaRPr/>
          </a:p>
        </p:txBody>
      </p:sp>
      <p:sp>
        <p:nvSpPr>
          <p:cNvPr id="546" name="Google Shape;546;p34"/>
          <p:cNvSpPr txBox="1"/>
          <p:nvPr>
            <p:ph idx="1" type="body"/>
          </p:nvPr>
        </p:nvSpPr>
        <p:spPr>
          <a:xfrm>
            <a:off x="457200" y="838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Char char="•"/>
            </a:pPr>
            <a:r>
              <a:rPr i="1" lang="en-US" sz="2400">
                <a:solidFill>
                  <a:srgbClr val="00B0F0"/>
                </a:solidFill>
              </a:rPr>
              <a:t>Population:</a:t>
            </a:r>
            <a:r>
              <a:rPr i="1" lang="en-US" sz="2400"/>
              <a:t> is used to refer to the set or universe of all </a:t>
            </a:r>
            <a:r>
              <a:rPr lang="en-US" sz="2400"/>
              <a:t>entities under study.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However, looking at the entire population may not be feasible, or may be too expensive.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Instead, we draw a random sample from the population, and compute appropriate </a:t>
            </a:r>
            <a:r>
              <a:rPr i="1" lang="en-US" sz="2400"/>
              <a:t>statistics </a:t>
            </a:r>
            <a:r>
              <a:rPr lang="en-US" sz="2400"/>
              <a:t>from the sample, that give estimates of the corresponding population parameters of interest.</a:t>
            </a:r>
            <a:endParaRPr/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173583"/>
            <a:ext cx="7391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Statistic</a:t>
            </a:r>
            <a:endParaRPr/>
          </a:p>
        </p:txBody>
      </p:sp>
      <p:sp>
        <p:nvSpPr>
          <p:cNvPr id="553" name="Google Shape;55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Let Si denote the random variable corresponding to data point xi , then a </a:t>
            </a:r>
            <a:r>
              <a:rPr i="1" lang="en-US" sz="2800">
                <a:solidFill>
                  <a:srgbClr val="00B0F0"/>
                </a:solidFill>
              </a:rPr>
              <a:t>statistic</a:t>
            </a:r>
            <a:r>
              <a:rPr lang="en-US" sz="2800"/>
              <a:t> ˆθ is a function ˆθ : (S1, S2, · · · , Sn) → R.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If we use the value of a statistic to estimate a population parameter, this value is called a </a:t>
            </a:r>
            <a:r>
              <a:rPr i="1" lang="en-US" sz="2800">
                <a:solidFill>
                  <a:srgbClr val="00B0F0"/>
                </a:solidFill>
              </a:rPr>
              <a:t>point estimate</a:t>
            </a:r>
            <a:r>
              <a:rPr i="1" lang="en-US" sz="2800"/>
              <a:t> of the parameter, and the statistic is called as an </a:t>
            </a:r>
            <a:r>
              <a:rPr i="1" lang="en-US" sz="2800">
                <a:solidFill>
                  <a:srgbClr val="00B0F0"/>
                </a:solidFill>
              </a:rPr>
              <a:t>estimator</a:t>
            </a:r>
            <a:r>
              <a:rPr i="1" lang="en-US" sz="2800"/>
              <a:t> of the </a:t>
            </a:r>
            <a:r>
              <a:rPr lang="en-US" sz="2800"/>
              <a:t>parameter.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3371850"/>
            <a:ext cx="52959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Empirical Cumulative Distribution Function</a:t>
            </a:r>
            <a:endParaRPr/>
          </a:p>
        </p:txBody>
      </p:sp>
      <p:sp>
        <p:nvSpPr>
          <p:cNvPr id="560" name="Google Shape;560;p36"/>
          <p:cNvSpPr txBox="1"/>
          <p:nvPr>
            <p:ph idx="1" type="body"/>
          </p:nvPr>
        </p:nvSpPr>
        <p:spPr>
          <a:xfrm>
            <a:off x="838200" y="299085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/>
              <a:t>Where</a:t>
            </a:r>
            <a:endParaRPr/>
          </a:p>
        </p:txBody>
      </p:sp>
      <p:pic>
        <p:nvPicPr>
          <p:cNvPr id="561" name="Google Shape;56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1543050"/>
            <a:ext cx="43624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5753100"/>
            <a:ext cx="8543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6"/>
          <p:cNvSpPr/>
          <p:nvPr/>
        </p:nvSpPr>
        <p:spPr>
          <a:xfrm>
            <a:off x="1162050" y="5276195"/>
            <a:ext cx="6781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Inverse Cumulative Distribution Function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569" name="Google Shape;5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100" y="1905000"/>
            <a:ext cx="4838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8"/>
          <p:cNvSpPr txBox="1"/>
          <p:nvPr>
            <p:ph type="title"/>
          </p:nvPr>
        </p:nvSpPr>
        <p:spPr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Measures of Central Tendency (Mean)</a:t>
            </a:r>
            <a:endParaRPr/>
          </a:p>
        </p:txBody>
      </p:sp>
      <p:sp>
        <p:nvSpPr>
          <p:cNvPr id="578" name="Google Shape;578;p38"/>
          <p:cNvSpPr txBox="1"/>
          <p:nvPr>
            <p:ph idx="1" type="body"/>
          </p:nvPr>
        </p:nvSpPr>
        <p:spPr>
          <a:xfrm>
            <a:off x="152400" y="10668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Population Mean</a:t>
            </a:r>
            <a:r>
              <a:rPr lang="en-US" sz="2800"/>
              <a:t>:</a:t>
            </a:r>
            <a:endParaRPr/>
          </a:p>
        </p:txBody>
      </p:sp>
      <p:pic>
        <p:nvPicPr>
          <p:cNvPr id="579" name="Google Shape;57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8100" y="863600"/>
            <a:ext cx="44291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8"/>
          <p:cNvSpPr/>
          <p:nvPr/>
        </p:nvSpPr>
        <p:spPr>
          <a:xfrm>
            <a:off x="215900" y="3213100"/>
            <a:ext cx="624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Mean (Unbiased, not robust):</a:t>
            </a:r>
            <a:endParaRPr/>
          </a:p>
        </p:txBody>
      </p:sp>
      <p:pic>
        <p:nvPicPr>
          <p:cNvPr id="581" name="Google Shape;58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3686175"/>
            <a:ext cx="87630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5334000"/>
            <a:ext cx="885825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/>
          <p:nvPr>
            <p:ph type="title"/>
          </p:nvPr>
        </p:nvSpPr>
        <p:spPr>
          <a:xfrm>
            <a:off x="401638" y="476250"/>
            <a:ext cx="6691312" cy="360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probability, independence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517525" y="1196975"/>
            <a:ext cx="80867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define conditional probability of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given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(with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P(B) ≠ 0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519113" y="3281363"/>
            <a:ext cx="2228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 rolling dice:</a:t>
            </a:r>
            <a:endParaRPr/>
          </a:p>
        </p:txBody>
      </p:sp>
      <p:sp>
        <p:nvSpPr>
          <p:cNvPr id="131" name="Google Shape;131;p3"/>
          <p:cNvSpPr txBox="1"/>
          <p:nvPr/>
        </p:nvSpPr>
        <p:spPr>
          <a:xfrm>
            <a:off x="538163" y="4051300"/>
            <a:ext cx="3625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if:</a:t>
            </a:r>
            <a:endParaRPr/>
          </a:p>
        </p:txBody>
      </p:sp>
      <p:pic>
        <p:nvPicPr>
          <p:cNvPr descr="txp_fig"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0563" y="4178300"/>
            <a:ext cx="2846387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576263" y="4772025"/>
            <a:ext cx="26273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independent,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576263" y="5492750"/>
            <a:ext cx="5794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N.B. do not confuse with disjoint subsets, i.e.,</a:t>
            </a:r>
            <a:endParaRPr/>
          </a:p>
        </p:txBody>
      </p:sp>
      <p:pic>
        <p:nvPicPr>
          <p:cNvPr descr="txp_fig"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688" y="5641975"/>
            <a:ext cx="12192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/>
          <p:nvPr/>
        </p:nvSpPr>
        <p:spPr>
          <a:xfrm>
            <a:off x="2555875" y="1868488"/>
            <a:ext cx="3384550" cy="1081087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137" name="Google Shape;13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49563" y="3332163"/>
            <a:ext cx="55911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8" name="Google Shape;13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8438" y="2028825"/>
            <a:ext cx="2998787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39" name="Google Shape;13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2638" y="4724400"/>
            <a:ext cx="3697287" cy="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Measures of Central Tendency (Median) </a:t>
            </a:r>
            <a:endParaRPr/>
          </a:p>
        </p:txBody>
      </p:sp>
      <p:sp>
        <p:nvSpPr>
          <p:cNvPr id="588" name="Google Shape;588;p39"/>
          <p:cNvSpPr txBox="1"/>
          <p:nvPr>
            <p:ph idx="1" type="body"/>
          </p:nvPr>
        </p:nvSpPr>
        <p:spPr>
          <a:xfrm>
            <a:off x="457200" y="11430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Population Median</a:t>
            </a:r>
            <a:r>
              <a:rPr lang="en-US" sz="2800"/>
              <a:t>:</a:t>
            </a:r>
            <a:endParaRPr/>
          </a:p>
        </p:txBody>
      </p:sp>
      <p:pic>
        <p:nvPicPr>
          <p:cNvPr id="589" name="Google Shape;5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676400"/>
            <a:ext cx="70008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2952750"/>
            <a:ext cx="563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9"/>
          <p:cNvSpPr/>
          <p:nvPr/>
        </p:nvSpPr>
        <p:spPr>
          <a:xfrm>
            <a:off x="838200" y="26670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  <p:pic>
        <p:nvPicPr>
          <p:cNvPr id="592" name="Google Shape;59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0" y="4495800"/>
            <a:ext cx="56388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39"/>
          <p:cNvSpPr/>
          <p:nvPr/>
        </p:nvSpPr>
        <p:spPr>
          <a:xfrm>
            <a:off x="457200" y="38862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Median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599" name="Google Shape;5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062038"/>
            <a:ext cx="5943600" cy="2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763" y="3560763"/>
            <a:ext cx="4195763" cy="25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348038"/>
            <a:ext cx="4572000" cy="282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Measures of Dispersion (Range)</a:t>
            </a:r>
            <a:endParaRPr/>
          </a:p>
        </p:txBody>
      </p:sp>
      <p:sp>
        <p:nvSpPr>
          <p:cNvPr id="607" name="Google Shape;607;p41"/>
          <p:cNvSpPr txBox="1"/>
          <p:nvPr>
            <p:ph idx="1" type="body"/>
          </p:nvPr>
        </p:nvSpPr>
        <p:spPr>
          <a:xfrm>
            <a:off x="457200" y="1143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Range</a:t>
            </a:r>
            <a:r>
              <a:rPr lang="en-US" sz="2800"/>
              <a:t>:</a:t>
            </a:r>
            <a:endParaRPr/>
          </a:p>
        </p:txBody>
      </p:sp>
      <p:sp>
        <p:nvSpPr>
          <p:cNvPr id="608" name="Google Shape;608;p41"/>
          <p:cNvSpPr/>
          <p:nvPr/>
        </p:nvSpPr>
        <p:spPr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Char char="🞐"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Not robust, sensitive to extreme values</a:t>
            </a:r>
            <a:endParaRPr/>
          </a:p>
        </p:txBody>
      </p:sp>
      <p:pic>
        <p:nvPicPr>
          <p:cNvPr id="609" name="Google Shape;6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219200"/>
            <a:ext cx="42862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25" y="2905125"/>
            <a:ext cx="82867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1"/>
          <p:cNvSpPr/>
          <p:nvPr/>
        </p:nvSpPr>
        <p:spPr>
          <a:xfrm>
            <a:off x="457200" y="2286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Range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/>
              <a:t>Measures of Dispersion (Inter-Quartile Range)</a:t>
            </a:r>
            <a:endParaRPr/>
          </a:p>
        </p:txBody>
      </p:sp>
      <p:sp>
        <p:nvSpPr>
          <p:cNvPr id="617" name="Google Shape;617;p42"/>
          <p:cNvSpPr txBox="1"/>
          <p:nvPr>
            <p:ph idx="1" type="body"/>
          </p:nvPr>
        </p:nvSpPr>
        <p:spPr>
          <a:xfrm>
            <a:off x="457200" y="1143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</a:rPr>
              <a:t>Inter-Quartile Range (IQR)</a:t>
            </a:r>
            <a:r>
              <a:rPr lang="en-US" sz="2800"/>
              <a:t>:</a:t>
            </a:r>
            <a:endParaRPr/>
          </a:p>
        </p:txBody>
      </p:sp>
      <p:sp>
        <p:nvSpPr>
          <p:cNvPr id="618" name="Google Shape;618;p42"/>
          <p:cNvSpPr/>
          <p:nvPr/>
        </p:nvSpPr>
        <p:spPr>
          <a:xfrm>
            <a:off x="457200" y="44196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Char char="🞐"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More robust</a:t>
            </a:r>
            <a:endParaRPr/>
          </a:p>
        </p:txBody>
      </p:sp>
      <p:sp>
        <p:nvSpPr>
          <p:cNvPr id="619" name="Google Shape;619;p42"/>
          <p:cNvSpPr/>
          <p:nvPr/>
        </p:nvSpPr>
        <p:spPr>
          <a:xfrm>
            <a:off x="457200" y="2667000"/>
            <a:ext cx="731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IQR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620" name="Google Shape;6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76400"/>
            <a:ext cx="16954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25" y="1676400"/>
            <a:ext cx="43338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3550" y="3352800"/>
            <a:ext cx="14668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6600" y="3378200"/>
            <a:ext cx="42672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3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Measures of Dispersion </a:t>
            </a:r>
            <a:br>
              <a:rPr lang="en-US" sz="3600"/>
            </a:br>
            <a:r>
              <a:rPr lang="en-US" sz="3600"/>
              <a:t>(Variance and Standard Deviation)</a:t>
            </a:r>
            <a:endParaRPr/>
          </a:p>
        </p:txBody>
      </p:sp>
      <p:pic>
        <p:nvPicPr>
          <p:cNvPr id="629" name="Google Shape;629;p43"/>
          <p:cNvPicPr preferRelativeResize="0"/>
          <p:nvPr/>
        </p:nvPicPr>
        <p:blipFill rotWithShape="1">
          <a:blip r:embed="rId3">
            <a:alphaModFix/>
          </a:blip>
          <a:srcRect b="0" l="9514" r="0" t="0"/>
          <a:stretch/>
        </p:blipFill>
        <p:spPr>
          <a:xfrm>
            <a:off x="381000" y="2181225"/>
            <a:ext cx="5943600" cy="165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2263775"/>
            <a:ext cx="251460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652963"/>
            <a:ext cx="8215313" cy="159543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3"/>
          <p:cNvSpPr/>
          <p:nvPr/>
        </p:nvSpPr>
        <p:spPr>
          <a:xfrm>
            <a:off x="304800" y="3886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633" name="Google Shape;633;p43"/>
          <p:cNvSpPr/>
          <p:nvPr/>
        </p:nvSpPr>
        <p:spPr>
          <a:xfrm>
            <a:off x="304800" y="15240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/>
          <p:nvPr>
            <p:ph type="title"/>
          </p:nvPr>
        </p:nvSpPr>
        <p:spPr>
          <a:xfrm>
            <a:off x="152400" y="2286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3600"/>
              <a:t>Measures of Dispersion </a:t>
            </a:r>
            <a:br>
              <a:rPr lang="en-US" sz="3600"/>
            </a:br>
            <a:r>
              <a:rPr lang="en-US" sz="3600"/>
              <a:t>(Variance and Standard Deviation)</a:t>
            </a:r>
            <a:endParaRPr/>
          </a:p>
        </p:txBody>
      </p:sp>
      <p:pic>
        <p:nvPicPr>
          <p:cNvPr id="639" name="Google Shape;639;p44"/>
          <p:cNvPicPr preferRelativeResize="0"/>
          <p:nvPr/>
        </p:nvPicPr>
        <p:blipFill rotWithShape="1">
          <a:blip r:embed="rId3">
            <a:alphaModFix/>
          </a:blip>
          <a:srcRect b="0" l="9514" r="0" t="0"/>
          <a:stretch/>
        </p:blipFill>
        <p:spPr>
          <a:xfrm>
            <a:off x="381000" y="1524000"/>
            <a:ext cx="5943600" cy="1658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1606550"/>
            <a:ext cx="2514600" cy="16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3733800"/>
            <a:ext cx="7086600" cy="137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4"/>
          <p:cNvSpPr/>
          <p:nvPr/>
        </p:nvSpPr>
        <p:spPr>
          <a:xfrm>
            <a:off x="304800" y="3200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643" name="Google Shape;643;p44"/>
          <p:cNvSpPr/>
          <p:nvPr/>
        </p:nvSpPr>
        <p:spPr>
          <a:xfrm>
            <a:off x="304800" y="14478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Variance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644" name="Google Shape;64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5" y="5791200"/>
            <a:ext cx="88868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4"/>
          <p:cNvSpPr/>
          <p:nvPr/>
        </p:nvSpPr>
        <p:spPr>
          <a:xfrm>
            <a:off x="304800" y="51816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1820"/>
              <a:buFont typeface="Noto Sans Symbols"/>
              <a:buNone/>
            </a:pPr>
            <a:r>
              <a:rPr lang="en-US" sz="28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Sample Variance &amp; Standard Deviation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EDA and Visualization</a:t>
            </a:r>
            <a:endParaRPr/>
          </a:p>
        </p:txBody>
      </p:sp>
      <p:sp>
        <p:nvSpPr>
          <p:cNvPr id="652" name="Google Shape;652;p45"/>
          <p:cNvSpPr txBox="1"/>
          <p:nvPr>
            <p:ph idx="1" type="body"/>
          </p:nvPr>
        </p:nvSpPr>
        <p:spPr>
          <a:xfrm>
            <a:off x="685800" y="11430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Exploratory Data Analysis (EDA) and Visualization are important (necessary?) steps in any analysis task. 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get to know your data!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distributions (symmetric, normal, skewed)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 quality problems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correlations and inter-relationships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subsets of interest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suggest functional relationships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Sometimes EDA or viz might be the goal!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609600"/>
            <a:ext cx="79375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6"/>
          <p:cNvSpPr txBox="1"/>
          <p:nvPr/>
        </p:nvSpPr>
        <p:spPr>
          <a:xfrm>
            <a:off x="457200" y="685800"/>
            <a:ext cx="1882775" cy="307975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flowingdata.com 9/9/11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04800"/>
            <a:ext cx="5541963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7"/>
          <p:cNvSpPr txBox="1"/>
          <p:nvPr/>
        </p:nvSpPr>
        <p:spPr>
          <a:xfrm>
            <a:off x="457200" y="3352800"/>
            <a:ext cx="1516063" cy="307975"/>
          </a:xfrm>
          <a:prstGeom prst="rect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NYTimes 7/26/11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/>
          </a:p>
        </p:txBody>
      </p:sp>
      <p:sp>
        <p:nvSpPr>
          <p:cNvPr id="672" name="Google Shape;672;p48"/>
          <p:cNvSpPr txBox="1"/>
          <p:nvPr>
            <p:ph idx="1" type="body"/>
          </p:nvPr>
        </p:nvSpPr>
        <p:spPr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Goal:  get a general sense of the data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means, medians, quantiles, histograms, boxplots</a:t>
            </a:r>
            <a:endParaRPr/>
          </a:p>
          <a:p>
            <a:pPr indent="-34290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You should always look at every variable - you will learn something!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data-driven (model-free)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Think interactive and visual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Humans are the best pattern recognizers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 You can use more than 2 dimensions!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x,y,z, space, color, time….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especially useful in early stages of data mining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detect outliers     (e.g. assess data quality)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test assumptions (e.g. normal distributions or skewed?)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identify useful raw data &amp; transforms (e.g. log(x))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Bottom line: it is always well worth looking at your data!</a:t>
            </a:r>
            <a:endParaRPr/>
          </a:p>
        </p:txBody>
      </p:sp>
      <p:pic>
        <p:nvPicPr>
          <p:cNvPr id="673" name="Google Shape;6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2971800"/>
            <a:ext cx="2540000" cy="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>
            <p:ph type="title"/>
          </p:nvPr>
        </p:nvSpPr>
        <p:spPr>
          <a:xfrm>
            <a:off x="179388" y="260350"/>
            <a:ext cx="5400675" cy="358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 of probability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539750" y="763588"/>
            <a:ext cx="7081838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Relative frequency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are outcomes of a repeatable experiment 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549275" y="2349500"/>
            <a:ext cx="7839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cf. quantum mechanics, particle scattering, radioactive decay...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539750" y="2997200"/>
            <a:ext cx="80311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Subjective probability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 are hypotheses (statements that are true or false) 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539750" y="4540250"/>
            <a:ext cx="8183563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 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interpretations consistent with Kolmogorov axioms.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In particle physics  frequency interpretation often most useful,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subjective probability can provide more natural treatment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non-repeatable phenomena: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systematic uncertainties, probability that Higgs boson exists,...</a:t>
            </a:r>
            <a:endParaRPr/>
          </a:p>
        </p:txBody>
      </p:sp>
      <p:pic>
        <p:nvPicPr>
          <p:cNvPr descr="txp_fig" id="149" name="Google Shape;1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175" y="4056063"/>
            <a:ext cx="5091113" cy="303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50" name="Google Shape;15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0425" y="1681163"/>
            <a:ext cx="4151313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/>
          </a:p>
        </p:txBody>
      </p:sp>
      <p:sp>
        <p:nvSpPr>
          <p:cNvPr id="680" name="Google Shape;680;p49"/>
          <p:cNvSpPr txBox="1"/>
          <p:nvPr>
            <p:ph idx="1" type="body"/>
          </p:nvPr>
        </p:nvSpPr>
        <p:spPr>
          <a:xfrm>
            <a:off x="611188" y="836613"/>
            <a:ext cx="7772400" cy="5761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visual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sample statistics of data X 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mean:   μ =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/ n                  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mode: most common value in X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median: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=sort(X), median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n/2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(half below, half above)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quartiles of sorted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Q1 value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0.25n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, Q3 value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0.75 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interquartile range:   value(Q3) - value(Q1)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range:                       max(X) - min(X)  = 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-US" sz="1800">
                <a:latin typeface="Arial"/>
                <a:ea typeface="Arial"/>
                <a:cs typeface="Arial"/>
                <a:sym typeface="Arial"/>
              </a:rPr>
              <a:t>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variance: σ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=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u="sng"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/ n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skewness: 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 /  [ (∑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(X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 μ)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baseline="30000" lang="en-US" sz="2000">
                <a:latin typeface="Arial"/>
                <a:ea typeface="Arial"/>
                <a:cs typeface="Arial"/>
                <a:sym typeface="Arial"/>
              </a:rPr>
              <a:t>3/2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]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zero if symmetric; right-skewed more common (what kind of data is right skewed?)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number of distinct values for a variable (see unique() in R)</a:t>
            </a:r>
            <a:endParaRPr/>
          </a:p>
          <a:p>
            <a:pPr indent="-158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Don’t need to report all of thses:  Bottom line…do these numbers make sense???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 Variable Visualization</a:t>
            </a:r>
            <a:endParaRPr/>
          </a:p>
        </p:txBody>
      </p:sp>
      <p:sp>
        <p:nvSpPr>
          <p:cNvPr id="686" name="Google Shape;686;p50"/>
          <p:cNvSpPr txBox="1"/>
          <p:nvPr>
            <p:ph idx="1" type="body"/>
          </p:nvPr>
        </p:nvSpPr>
        <p:spPr>
          <a:xfrm>
            <a:off x="685800" y="1185114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Histogram: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Shows center, variability, skewness, modality,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outliers, or strange patterns.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Bins matter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Beware of real zeros</a:t>
            </a:r>
            <a:endParaRPr/>
          </a:p>
        </p:txBody>
      </p:sp>
      <p:pic>
        <p:nvPicPr>
          <p:cNvPr id="687" name="Google Shape;6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6600"/>
            <a:ext cx="3352800" cy="268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276600"/>
            <a:ext cx="340360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4550" y="3352800"/>
            <a:ext cx="3219450" cy="257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Issues with Histograms</a:t>
            </a:r>
            <a:endParaRPr/>
          </a:p>
        </p:txBody>
      </p:sp>
      <p:sp>
        <p:nvSpPr>
          <p:cNvPr id="696" name="Google Shape;696;p51"/>
          <p:cNvSpPr txBox="1"/>
          <p:nvPr>
            <p:ph idx="1" type="body"/>
          </p:nvPr>
        </p:nvSpPr>
        <p:spPr>
          <a:xfrm>
            <a:off x="4572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small data sets, histograms can be misleading. 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Small changes in the data, bins, or anchor can deceive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For large data sets, histograms can be quite effective at illustrating general properties of the distribution.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Histograms effectively only work with 1 variable at a time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But ‘small multiples’ can be effective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304800"/>
            <a:ext cx="6096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2"/>
          <p:cNvSpPr txBox="1"/>
          <p:nvPr/>
        </p:nvSpPr>
        <p:spPr>
          <a:xfrm>
            <a:off x="457200" y="2667000"/>
            <a:ext cx="2362200" cy="120015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be careful with axes and scales!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3"/>
          <p:cNvSpPr txBox="1"/>
          <p:nvPr>
            <p:ph type="title"/>
          </p:nvPr>
        </p:nvSpPr>
        <p:spPr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Smoothed Histograms - Density Estimates</a:t>
            </a:r>
            <a:endParaRPr/>
          </a:p>
        </p:txBody>
      </p:sp>
      <p:sp>
        <p:nvSpPr>
          <p:cNvPr id="708" name="Google Shape;708;p53"/>
          <p:cNvSpPr txBox="1"/>
          <p:nvPr/>
        </p:nvSpPr>
        <p:spPr>
          <a:xfrm>
            <a:off x="1066800" y="1219200"/>
            <a:ext cx="7620000" cy="1370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estimates smooth out the contribution of each datapoint over a local neighborhood of that point.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3"/>
          <p:cNvSpPr/>
          <p:nvPr/>
        </p:nvSpPr>
        <p:spPr>
          <a:xfrm>
            <a:off x="1524000" y="3276600"/>
            <a:ext cx="2000250" cy="369888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kernel width</a:t>
            </a:r>
            <a:endParaRPr/>
          </a:p>
        </p:txBody>
      </p:sp>
      <p:sp>
        <p:nvSpPr>
          <p:cNvPr id="710" name="Google Shape;710;p53"/>
          <p:cNvSpPr txBox="1"/>
          <p:nvPr/>
        </p:nvSpPr>
        <p:spPr>
          <a:xfrm>
            <a:off x="1066800" y="3962400"/>
            <a:ext cx="7620000" cy="100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kernel is common:</a:t>
            </a:r>
            <a:endParaRPr/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1" name="Google Shape;7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209800"/>
            <a:ext cx="2551113" cy="2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pic>
        <p:nvPicPr>
          <p:cNvPr id="717" name="Google Shape;71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28600"/>
            <a:ext cx="5130800" cy="6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4"/>
          <p:cNvSpPr txBox="1"/>
          <p:nvPr/>
        </p:nvSpPr>
        <p:spPr>
          <a:xfrm>
            <a:off x="533400" y="1524000"/>
            <a:ext cx="2286000" cy="2678113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Bandwidth choice is an 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want to try several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Boxplots</a:t>
            </a:r>
            <a:endParaRPr/>
          </a:p>
        </p:txBody>
      </p:sp>
      <p:pic>
        <p:nvPicPr>
          <p:cNvPr id="724" name="Google Shape;7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8550" y="1219200"/>
            <a:ext cx="3986213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5"/>
          <p:cNvSpPr txBox="1"/>
          <p:nvPr>
            <p:ph idx="1" type="body"/>
          </p:nvPr>
        </p:nvSpPr>
        <p:spPr>
          <a:xfrm>
            <a:off x="685800" y="1371600"/>
            <a:ext cx="3886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Shows a lot of information about a variable in one plot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Median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IQR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Outliers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Range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Skewness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Negatives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Overplotting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Hard to tell distributional shape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no standard implementation in software (many options for whiskers, outliers)</a:t>
            </a:r>
            <a:endParaRPr/>
          </a:p>
          <a:p>
            <a:pPr indent="-1714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Time Series</a:t>
            </a:r>
            <a:endParaRPr/>
          </a:p>
        </p:txBody>
      </p:sp>
      <p:sp>
        <p:nvSpPr>
          <p:cNvPr id="732" name="Google Shape;732;p56"/>
          <p:cNvSpPr txBox="1"/>
          <p:nvPr>
            <p:ph idx="1" type="body"/>
          </p:nvPr>
        </p:nvSpPr>
        <p:spPr>
          <a:xfrm>
            <a:off x="685800" y="10668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your data has a temporal component, be sure to exploit it</a:t>
            </a:r>
            <a:endParaRPr/>
          </a:p>
        </p:txBody>
      </p:sp>
      <p:pic>
        <p:nvPicPr>
          <p:cNvPr descr="airlines" id="733" name="Google Shape;733;p56"/>
          <p:cNvPicPr preferRelativeResize="0"/>
          <p:nvPr/>
        </p:nvPicPr>
        <p:blipFill rotWithShape="1">
          <a:blip r:embed="rId3">
            <a:alphaModFix/>
          </a:blip>
          <a:srcRect b="8515" l="1474" r="4146" t="13625"/>
          <a:stretch/>
        </p:blipFill>
        <p:spPr>
          <a:xfrm>
            <a:off x="685800" y="1828800"/>
            <a:ext cx="7162800" cy="447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4" name="Google Shape;734;p56"/>
          <p:cNvCxnSpPr/>
          <p:nvPr/>
        </p:nvCxnSpPr>
        <p:spPr>
          <a:xfrm flipH="1" rot="10800000">
            <a:off x="3886200" y="3733800"/>
            <a:ext cx="2438400" cy="9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56"/>
          <p:cNvSpPr txBox="1"/>
          <p:nvPr/>
        </p:nvSpPr>
        <p:spPr>
          <a:xfrm>
            <a:off x="4800600" y="4191000"/>
            <a:ext cx="113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steady growth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trend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6" name="Google Shape;736;p56"/>
          <p:cNvCxnSpPr/>
          <p:nvPr/>
        </p:nvCxnSpPr>
        <p:spPr>
          <a:xfrm rot="10800000">
            <a:off x="2971800" y="4343400"/>
            <a:ext cx="38100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56"/>
          <p:cNvSpPr txBox="1"/>
          <p:nvPr/>
        </p:nvSpPr>
        <p:spPr>
          <a:xfrm>
            <a:off x="3048000" y="4800600"/>
            <a:ext cx="154463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Year bumps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8" name="Google Shape;738;p56"/>
          <p:cNvCxnSpPr/>
          <p:nvPr/>
        </p:nvCxnSpPr>
        <p:spPr>
          <a:xfrm>
            <a:off x="3048000" y="2667000"/>
            <a:ext cx="304800" cy="53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9" name="Google Shape;739;p56"/>
          <p:cNvSpPr txBox="1"/>
          <p:nvPr/>
        </p:nvSpPr>
        <p:spPr>
          <a:xfrm>
            <a:off x="2601913" y="2232025"/>
            <a:ext cx="733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peaks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40" name="Google Shape;740;p56"/>
          <p:cNvCxnSpPr/>
          <p:nvPr/>
        </p:nvCxnSpPr>
        <p:spPr>
          <a:xfrm>
            <a:off x="4648200" y="2286000"/>
            <a:ext cx="762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56"/>
          <p:cNvSpPr txBox="1"/>
          <p:nvPr/>
        </p:nvSpPr>
        <p:spPr>
          <a:xfrm>
            <a:off x="3133725" y="1828800"/>
            <a:ext cx="24241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summer bifurcations in air travel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(favor early/late)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Spatial Data</a:t>
            </a:r>
            <a:endParaRPr/>
          </a:p>
        </p:txBody>
      </p:sp>
      <p:sp>
        <p:nvSpPr>
          <p:cNvPr id="747" name="Google Shape;747;p57"/>
          <p:cNvSpPr txBox="1"/>
          <p:nvPr>
            <p:ph idx="1" type="body"/>
          </p:nvPr>
        </p:nvSpPr>
        <p:spPr>
          <a:xfrm>
            <a:off x="685800" y="1371600"/>
            <a:ext cx="2819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If your data has a geographic component, be sure to exploit it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Data from cities/states/zip cods – easy to get lat/long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plot as scatterplot</a:t>
            </a:r>
            <a:endParaRPr/>
          </a:p>
        </p:txBody>
      </p:sp>
      <p:pic>
        <p:nvPicPr>
          <p:cNvPr id="748" name="Google Shape;7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2954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8"/>
          <p:cNvSpPr txBox="1"/>
          <p:nvPr>
            <p:ph type="title"/>
          </p:nvPr>
        </p:nvSpPr>
        <p:spPr>
          <a:xfrm>
            <a:off x="914400" y="3048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Spatio-temporal data</a:t>
            </a:r>
            <a:endParaRPr/>
          </a:p>
        </p:txBody>
      </p:sp>
      <p:sp>
        <p:nvSpPr>
          <p:cNvPr id="754" name="Google Shape;754;p58"/>
          <p:cNvSpPr txBox="1"/>
          <p:nvPr>
            <p:ph idx="1" type="body"/>
          </p:nvPr>
        </p:nvSpPr>
        <p:spPr>
          <a:xfrm>
            <a:off x="685800" y="12954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spatio-temporal data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http://projects.flowingdata.com/walmart/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(Nathan Yau)</a:t>
            </a:r>
            <a:endParaRPr/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21284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But, fancy tools not needed!  Just do successive scatterplots to (almost) the same effect</a:t>
            </a:r>
            <a:endParaRPr/>
          </a:p>
        </p:txBody>
      </p:sp>
      <p:pic>
        <p:nvPicPr>
          <p:cNvPr id="755" name="Google Shape;75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667000"/>
            <a:ext cx="3429000" cy="175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252413" y="260350"/>
            <a:ext cx="3671887" cy="50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539750" y="836613"/>
            <a:ext cx="689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the definition of conditional probability we have,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3975100" y="1504950"/>
            <a:ext cx="6238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663575" y="2297113"/>
            <a:ext cx="57308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</a:t>
            </a:r>
            <a:endParaRPr/>
          </a:p>
        </p:txBody>
      </p:sp>
      <p:pic>
        <p:nvPicPr>
          <p:cNvPr descr="txp_fig" id="159" name="Google Shape;15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8" y="2392363"/>
            <a:ext cx="3211512" cy="30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4468813" y="2276475"/>
            <a:ext cx="6080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so</a:t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1692275" y="2781300"/>
            <a:ext cx="3887788" cy="1079500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6284913" y="2852738"/>
            <a:ext cx="21034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</a:t>
            </a:r>
            <a:endParaRPr/>
          </a:p>
        </p:txBody>
      </p:sp>
      <p:pic>
        <p:nvPicPr>
          <p:cNvPr descr="bayes" id="163" name="Google Shape;1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3" y="3541713"/>
            <a:ext cx="19050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395288" y="4046538"/>
            <a:ext cx="48990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published (posthumously) by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Reverend Thomas Bayes (1702−1761)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395288" y="5194300"/>
            <a:ext cx="65024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essay towards solving a problem in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doctrine of chances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Philos. Trans. R. Soc.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(1763) 370; reprinted in Biometrika, </a:t>
            </a:r>
            <a:r>
              <a:rPr b="1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(1958) 293.</a:t>
            </a:r>
            <a:endParaRPr/>
          </a:p>
        </p:txBody>
      </p:sp>
      <p:pic>
        <p:nvPicPr>
          <p:cNvPr descr="txp_fig" id="166" name="Google Shape;16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5313" y="2994025"/>
            <a:ext cx="351472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67" name="Google Shape;16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188" y="1381125"/>
            <a:ext cx="2998787" cy="741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68" name="Google Shape;16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0" y="1382713"/>
            <a:ext cx="2998788" cy="74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9"/>
          <p:cNvSpPr txBox="1"/>
          <p:nvPr>
            <p:ph type="title"/>
          </p:nvPr>
        </p:nvSpPr>
        <p:spPr>
          <a:xfrm>
            <a:off x="457200" y="-457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Spatial data: choropleth Maps</a:t>
            </a:r>
            <a:endParaRPr/>
          </a:p>
        </p:txBody>
      </p:sp>
      <p:sp>
        <p:nvSpPr>
          <p:cNvPr id="761" name="Google Shape;761;p59"/>
          <p:cNvSpPr txBox="1"/>
          <p:nvPr>
            <p:ph idx="1" type="body"/>
          </p:nvPr>
        </p:nvSpPr>
        <p:spPr>
          <a:xfrm>
            <a:off x="685800" y="55626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Maps using color shadings to represent numerical values are called chloropleth maps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http://elections.nytimes.com/2008/results/president/map.html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838200"/>
            <a:ext cx="6934200" cy="483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Continuous Variables</a:t>
            </a:r>
            <a:endParaRPr/>
          </a:p>
        </p:txBody>
      </p:sp>
      <p:sp>
        <p:nvSpPr>
          <p:cNvPr id="768" name="Google Shape;768;p60"/>
          <p:cNvSpPr txBox="1"/>
          <p:nvPr>
            <p:ph idx="1" type="body"/>
          </p:nvPr>
        </p:nvSpPr>
        <p:spPr>
          <a:xfrm>
            <a:off x="685800" y="1371600"/>
            <a:ext cx="746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 two numeric variables, the scatterplot is the obvious choice</a:t>
            </a:r>
            <a:endParaRPr/>
          </a:p>
        </p:txBody>
      </p:sp>
      <p:grpSp>
        <p:nvGrpSpPr>
          <p:cNvPr id="769" name="Google Shape;769;p60"/>
          <p:cNvGrpSpPr/>
          <p:nvPr/>
        </p:nvGrpSpPr>
        <p:grpSpPr>
          <a:xfrm>
            <a:off x="533400" y="2438400"/>
            <a:ext cx="8208963" cy="3852863"/>
            <a:chOff x="609600" y="2362200"/>
            <a:chExt cx="8208963" cy="3852863"/>
          </a:xfrm>
        </p:grpSpPr>
        <p:pic>
          <p:nvPicPr>
            <p:cNvPr id="770" name="Google Shape;770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60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2" name="Google Shape;772;p60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3" name="Google Shape;773;p60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4" name="Google Shape;774;p60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5" name="Google Shape;775;p60"/>
            <p:cNvSpPr txBox="1"/>
            <p:nvPr/>
          </p:nvSpPr>
          <p:spPr>
            <a:xfrm>
              <a:off x="609600" y="41910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0"/>
            <p:cNvSpPr txBox="1"/>
            <p:nvPr/>
          </p:nvSpPr>
          <p:spPr>
            <a:xfrm>
              <a:off x="7620000" y="5029200"/>
              <a:ext cx="1198563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61"/>
          <p:cNvGrpSpPr/>
          <p:nvPr/>
        </p:nvGrpSpPr>
        <p:grpSpPr>
          <a:xfrm>
            <a:off x="533400" y="3352800"/>
            <a:ext cx="8208963" cy="3090863"/>
            <a:chOff x="609600" y="2362200"/>
            <a:chExt cx="8208963" cy="3852863"/>
          </a:xfrm>
        </p:grpSpPr>
        <p:pic>
          <p:nvPicPr>
            <p:cNvPr id="783" name="Google Shape;78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67000" y="2362200"/>
              <a:ext cx="4160838" cy="3852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Google Shape;784;p61"/>
            <p:cNvSpPr/>
            <p:nvPr/>
          </p:nvSpPr>
          <p:spPr>
            <a:xfrm>
              <a:off x="5334000" y="4648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5" name="Google Shape;785;p61"/>
            <p:cNvCxnSpPr/>
            <p:nvPr/>
          </p:nvCxnSpPr>
          <p:spPr>
            <a:xfrm>
              <a:off x="6400800" y="5105400"/>
              <a:ext cx="1143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6" name="Google Shape;786;p61"/>
            <p:cNvSpPr/>
            <p:nvPr/>
          </p:nvSpPr>
          <p:spPr>
            <a:xfrm>
              <a:off x="3124200" y="3886200"/>
              <a:ext cx="1066800" cy="914400"/>
            </a:xfrm>
            <a:prstGeom prst="octagon">
              <a:avLst>
                <a:gd fmla="val 2928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7" name="Google Shape;787;p61"/>
            <p:cNvCxnSpPr/>
            <p:nvPr/>
          </p:nvCxnSpPr>
          <p:spPr>
            <a:xfrm rot="10800000">
              <a:off x="2057400" y="4343400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8" name="Google Shape;788;p61"/>
            <p:cNvSpPr txBox="1"/>
            <p:nvPr/>
          </p:nvSpPr>
          <p:spPr>
            <a:xfrm>
              <a:off x="609600" y="41910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1"/>
            <p:cNvSpPr txBox="1"/>
            <p:nvPr/>
          </p:nvSpPr>
          <p:spPr>
            <a:xfrm>
              <a:off x="7620000" y="5029200"/>
              <a:ext cx="1198563" cy="383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interesting?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2D Scatterplots</a:t>
            </a:r>
            <a:endParaRPr/>
          </a:p>
        </p:txBody>
      </p:sp>
      <p:sp>
        <p:nvSpPr>
          <p:cNvPr id="791" name="Google Shape;791;p6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standard tool to display relation between 2 variables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e.g. y-axis = response, x-axis = suspected indicator</a:t>
            </a:r>
            <a:endParaRPr/>
          </a:p>
          <a:p>
            <a:pPr indent="-1714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1"/>
          <p:cNvSpPr txBox="1"/>
          <p:nvPr>
            <p:ph idx="2" type="body"/>
          </p:nvPr>
        </p:nvSpPr>
        <p:spPr>
          <a:xfrm>
            <a:off x="4953000" y="1371600"/>
            <a:ext cx="38100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useful to answer: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x,y related?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linear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quadratic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other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variance(y) depend on x?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outliers present?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1"/>
          <p:cNvSpPr txBox="1"/>
          <p:nvPr/>
        </p:nvSpPr>
        <p:spPr>
          <a:xfrm>
            <a:off x="5103813" y="2082800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No apparent relationship</a:t>
            </a:r>
            <a:endParaRPr/>
          </a:p>
        </p:txBody>
      </p:sp>
      <p:pic>
        <p:nvPicPr>
          <p:cNvPr descr="scatplo1" id="800" name="Google Shape;80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1371600"/>
            <a:ext cx="582930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Linear relationship</a:t>
            </a:r>
            <a:endParaRPr/>
          </a:p>
        </p:txBody>
      </p:sp>
      <p:pic>
        <p:nvPicPr>
          <p:cNvPr descr="scatplo3" id="807" name="Google Shape;80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371600"/>
            <a:ext cx="6096000" cy="449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Quadratic relationship</a:t>
            </a:r>
            <a:endParaRPr/>
          </a:p>
        </p:txBody>
      </p:sp>
      <p:pic>
        <p:nvPicPr>
          <p:cNvPr descr="scatplo5" id="814" name="Google Shape;81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219200"/>
            <a:ext cx="6248400" cy="447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Homoscedastic </a:t>
            </a:r>
            <a:endParaRPr/>
          </a:p>
        </p:txBody>
      </p:sp>
      <p:sp>
        <p:nvSpPr>
          <p:cNvPr id="821" name="Google Shape;821;p65"/>
          <p:cNvSpPr txBox="1"/>
          <p:nvPr/>
        </p:nvSpPr>
        <p:spPr>
          <a:xfrm>
            <a:off x="1676400" y="5334000"/>
            <a:ext cx="586263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this important in classical statistical modelling?</a:t>
            </a:r>
            <a:endParaRPr/>
          </a:p>
        </p:txBody>
      </p:sp>
      <p:pic>
        <p:nvPicPr>
          <p:cNvPr descr="scatplo8" id="822" name="Google Shape;82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143000"/>
            <a:ext cx="4876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 plot: Heteroscedastic </a:t>
            </a:r>
            <a:endParaRPr/>
          </a:p>
        </p:txBody>
      </p:sp>
      <p:sp>
        <p:nvSpPr>
          <p:cNvPr id="829" name="Google Shape;829;p66"/>
          <p:cNvSpPr txBox="1"/>
          <p:nvPr/>
        </p:nvSpPr>
        <p:spPr>
          <a:xfrm>
            <a:off x="746125" y="5394325"/>
            <a:ext cx="7635875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variation in </a:t>
            </a: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differs depending on the value of </a:t>
            </a: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e.g., Y = annual tax paid,  X = income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atplo9" id="830" name="Google Shape;83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19200"/>
            <a:ext cx="54864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sp>
        <p:nvSpPr>
          <p:cNvPr id="836" name="Google Shape;836;p67"/>
          <p:cNvSpPr txBox="1"/>
          <p:nvPr>
            <p:ph idx="1" type="body"/>
          </p:nvPr>
        </p:nvSpPr>
        <p:spPr>
          <a:xfrm>
            <a:off x="457200" y="1201401"/>
            <a:ext cx="8229600" cy="492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Scatterplots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But can be bad with lots of data</a:t>
            </a:r>
            <a:endParaRPr/>
          </a:p>
        </p:txBody>
      </p:sp>
      <p:pic>
        <p:nvPicPr>
          <p:cNvPr id="837" name="Google Shape;83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606136"/>
            <a:ext cx="6853238" cy="399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to do for large data sets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Contour plots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continuous</a:t>
            </a:r>
            <a:endParaRPr/>
          </a:p>
        </p:txBody>
      </p:sp>
      <p:pic>
        <p:nvPicPr>
          <p:cNvPr id="844" name="Google Shape;8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819400"/>
            <a:ext cx="51054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252413" y="260350"/>
            <a:ext cx="49672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law of total probability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539750" y="1125538"/>
            <a:ext cx="3001963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subset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sample space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</p:txBody>
      </p:sp>
      <p:pic>
        <p:nvPicPr>
          <p:cNvPr descr="subsets"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2300" y="750888"/>
            <a:ext cx="37433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7119938" y="3044825"/>
            <a:ext cx="9858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∩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8248650" y="2206625"/>
            <a:ext cx="42703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</p:txBody>
      </p:sp>
      <p:sp>
        <p:nvSpPr>
          <p:cNvPr id="178" name="Google Shape;178;p6"/>
          <p:cNvSpPr txBox="1"/>
          <p:nvPr/>
        </p:nvSpPr>
        <p:spPr>
          <a:xfrm>
            <a:off x="6592888" y="333375"/>
            <a:ext cx="3698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0" baseline="-25000" i="1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3952875" y="1414463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0" baseline="-25000" i="1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539750" y="2133600"/>
            <a:ext cx="3911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divided into disjoint subsets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that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mo"/>
                <a:ea typeface="Arimo"/>
                <a:cs typeface="Arimo"/>
                <a:sym typeface="Arimo"/>
              </a:rPr>
              <a:t>∪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b="0" i="1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539750" y="3213100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560388" y="3814763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183" name="Google Shape;18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713" y="3906838"/>
            <a:ext cx="569595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560388" y="4391025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endParaRPr/>
          </a:p>
        </p:txBody>
      </p:sp>
      <p:pic>
        <p:nvPicPr>
          <p:cNvPr descr="txp_fig" id="185" name="Google Shape;18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4750" y="4468813"/>
            <a:ext cx="3757613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 txBox="1"/>
          <p:nvPr/>
        </p:nvSpPr>
        <p:spPr>
          <a:xfrm>
            <a:off x="5292725" y="4365625"/>
            <a:ext cx="29813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 of total probability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663575" y="5348288"/>
            <a:ext cx="3244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becomes</a:t>
            </a: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4067175" y="5084763"/>
            <a:ext cx="4465638" cy="1152525"/>
          </a:xfrm>
          <a:prstGeom prst="rect">
            <a:avLst/>
          </a:prstGeom>
          <a:noFill/>
          <a:ln cap="flat" cmpd="sng" w="9525">
            <a:solidFill>
              <a:srgbClr val="CC33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xp_fig" id="189" name="Google Shape;18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5125" y="5275263"/>
            <a:ext cx="4121150" cy="757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190" name="Google Shape;19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6013" y="3340100"/>
            <a:ext cx="5649912" cy="30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Two Variables - one categorical</a:t>
            </a:r>
            <a:endParaRPr/>
          </a:p>
        </p:txBody>
      </p:sp>
      <p:sp>
        <p:nvSpPr>
          <p:cNvPr id="850" name="Google Shape;850;p69"/>
          <p:cNvSpPr txBox="1"/>
          <p:nvPr>
            <p:ph idx="1" type="body"/>
          </p:nvPr>
        </p:nvSpPr>
        <p:spPr>
          <a:xfrm>
            <a:off x="685800" y="1371600"/>
            <a:ext cx="77724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Side by side boxplots are very effective in showing differences in a quantitative variable across factor levels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tips data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do men or women tip better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orchard sprays</a:t>
            </a:r>
            <a:endParaRPr/>
          </a:p>
          <a:p>
            <a:pPr indent="-228600" lvl="2" marL="1143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measuring potency of various orchard sprays in repelling honeybees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415706"/>
            <a:ext cx="1981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4339506"/>
            <a:ext cx="2076450" cy="215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415706"/>
            <a:ext cx="2122488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4415706"/>
            <a:ext cx="2057400" cy="1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Barcharts and Spineplots</a:t>
            </a:r>
            <a:endParaRPr/>
          </a:p>
        </p:txBody>
      </p:sp>
      <p:sp>
        <p:nvSpPr>
          <p:cNvPr id="860" name="Google Shape;860;p70"/>
          <p:cNvSpPr txBox="1"/>
          <p:nvPr/>
        </p:nvSpPr>
        <p:spPr>
          <a:xfrm>
            <a:off x="327025" y="1516063"/>
            <a:ext cx="2797175" cy="4554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stacked barcharts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to compare continuous values across two or more categorical ones.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spineplots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proportions well, but can be hard to interpret</a:t>
            </a:r>
            <a:endParaRPr/>
          </a:p>
        </p:txBody>
      </p:sp>
      <p:pic>
        <p:nvPicPr>
          <p:cNvPr id="861" name="Google Shape;86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066800"/>
            <a:ext cx="26638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1143000"/>
            <a:ext cx="2519363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0"/>
          <p:cNvSpPr txBox="1"/>
          <p:nvPr/>
        </p:nvSpPr>
        <p:spPr>
          <a:xfrm>
            <a:off x="5562600" y="3733800"/>
            <a:ext cx="1489075" cy="307975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orange=M blue=F</a:t>
            </a:r>
            <a:endParaRPr/>
          </a:p>
        </p:txBody>
      </p:sp>
      <p:pic>
        <p:nvPicPr>
          <p:cNvPr id="864" name="Google Shape;86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4038600"/>
            <a:ext cx="2519363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sp>
        <p:nvSpPr>
          <p:cNvPr id="870" name="Google Shape;870;p71"/>
          <p:cNvSpPr txBox="1"/>
          <p:nvPr>
            <p:ph type="title"/>
          </p:nvPr>
        </p:nvSpPr>
        <p:spPr>
          <a:xfrm>
            <a:off x="685800" y="228600"/>
            <a:ext cx="3581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More than two variables</a:t>
            </a:r>
            <a:endParaRPr/>
          </a:p>
        </p:txBody>
      </p:sp>
      <p:sp>
        <p:nvSpPr>
          <p:cNvPr id="871" name="Google Shape;871;p71"/>
          <p:cNvSpPr txBox="1"/>
          <p:nvPr>
            <p:ph idx="1" type="body"/>
          </p:nvPr>
        </p:nvSpPr>
        <p:spPr>
          <a:xfrm>
            <a:off x="685800" y="1371600"/>
            <a:ext cx="2895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Pairwise scatterplots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Can be somewhat ineffective for categorical data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200" y="114300"/>
            <a:ext cx="5003800" cy="6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442913"/>
            <a:ext cx="5753100" cy="578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Mining 2011  - Volinsky - Columbia University</a:t>
            </a:r>
            <a:endParaRPr/>
          </a:p>
        </p:txBody>
      </p:sp>
      <p:sp>
        <p:nvSpPr>
          <p:cNvPr id="884" name="Google Shape;884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Networks and Graphs</a:t>
            </a:r>
            <a:endParaRPr/>
          </a:p>
        </p:txBody>
      </p:sp>
      <p:sp>
        <p:nvSpPr>
          <p:cNvPr id="885" name="Google Shape;885;p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Visualizing networks is helpful, even if is not obvious that a network exists</a:t>
            </a:r>
            <a:endParaRPr/>
          </a:p>
        </p:txBody>
      </p:sp>
      <p:pic>
        <p:nvPicPr>
          <p:cNvPr id="886" name="Google Shape;88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209800"/>
            <a:ext cx="4630738" cy="416401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Network Visualization</a:t>
            </a:r>
            <a:endParaRPr/>
          </a:p>
        </p:txBody>
      </p:sp>
      <p:sp>
        <p:nvSpPr>
          <p:cNvPr id="893" name="Google Shape;893;p74"/>
          <p:cNvSpPr txBox="1"/>
          <p:nvPr>
            <p:ph idx="1" type="body"/>
          </p:nvPr>
        </p:nvSpPr>
        <p:spPr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Graphviz (open source software)  is a nice layout tool for big and small graphs</a:t>
            </a:r>
            <a:endParaRPr/>
          </a:p>
        </p:txBody>
      </p:sp>
      <p:pic>
        <p:nvPicPr>
          <p:cNvPr descr="xn2" id="894" name="Google Shape;8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15784">
            <a:off x="3314052" y="422931"/>
            <a:ext cx="3409950" cy="6862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street2.png" id="895" name="Google Shape;89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4345" y="1603585"/>
            <a:ext cx="4846638" cy="438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90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0"/>
            <a:ext cx="3352800" cy="2884488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What’s missing?</a:t>
            </a:r>
            <a:endParaRPr/>
          </a:p>
        </p:txBody>
      </p:sp>
      <p:sp>
        <p:nvSpPr>
          <p:cNvPr id="902" name="Google Shape;902;p75"/>
          <p:cNvSpPr txBox="1"/>
          <p:nvPr>
            <p:ph idx="1" type="body"/>
          </p:nvPr>
        </p:nvSpPr>
        <p:spPr>
          <a:xfrm>
            <a:off x="0" y="1295400"/>
            <a:ext cx="77724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pie charts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very popular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good for showing simple relations of proportions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Human perception not good at comparing arcs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barplots, histograms usually better (but less pretty)</a:t>
            </a:r>
            <a:endParaRPr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3D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nice to be able to show three dimensions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hard to do well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often done poorly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3d best shown through “spinning” in 2D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uses various types of projecting into 2D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http://www.stat.tamu.edu/~west/bradley/</a:t>
            </a:r>
            <a:endParaRPr/>
          </a:p>
          <a:p>
            <a:pPr indent="-127000" lvl="2" marL="114300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DBAR.jpg" id="903" name="Google Shape;90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971800"/>
            <a:ext cx="2870200" cy="1935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bar2.tiff" id="904" name="Google Shape;90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0" y="5486400"/>
            <a:ext cx="1247775" cy="113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Dimension Reduction</a:t>
            </a:r>
            <a:endParaRPr/>
          </a:p>
        </p:txBody>
      </p:sp>
      <p:sp>
        <p:nvSpPr>
          <p:cNvPr id="910" name="Google Shape;910;p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One way to visualize high dimensional data is to reduce it to 2 or 3 dimensions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Variable selection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e.g. stepwise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Principle Components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find linear projection onto p-space with maximal variance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Multi-dimensional scaling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takes a matrix of (dis)similarities and embeds the points in p-dimensional space to retain those similarities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9900"/>
                </a:solidFill>
              </a:rPr>
              <a:t>Fisher</a:t>
            </a:r>
            <a:r>
              <a:rPr b="1" lang="en-US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b="1" lang="en-US">
                <a:solidFill>
                  <a:srgbClr val="009900"/>
                </a:solidFill>
              </a:rPr>
              <a:t>s IRIS data</a:t>
            </a:r>
            <a:endParaRPr/>
          </a:p>
        </p:txBody>
      </p:sp>
      <p:sp>
        <p:nvSpPr>
          <p:cNvPr id="917" name="Google Shape;917;p77"/>
          <p:cNvSpPr txBox="1"/>
          <p:nvPr/>
        </p:nvSpPr>
        <p:spPr>
          <a:xfrm>
            <a:off x="762000" y="1524000"/>
            <a:ext cx="4800600" cy="4703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3300"/>
                </a:solidFill>
                <a:latin typeface="Merriweather"/>
                <a:ea typeface="Merriweather"/>
                <a:cs typeface="Merriweather"/>
                <a:sym typeface="Merriweather"/>
              </a:rPr>
              <a:t>Four features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sepal length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sepal width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petal length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petal width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3300"/>
                </a:solidFill>
                <a:latin typeface="Merriweather"/>
                <a:ea typeface="Merriweather"/>
                <a:cs typeface="Merriweather"/>
                <a:sym typeface="Merriweather"/>
              </a:rPr>
              <a:t>Three classes (species of iris)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setosa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versicolor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	virginica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50 instances of each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8"/>
          <p:cNvSpPr txBox="1"/>
          <p:nvPr>
            <p:ph type="title"/>
          </p:nvPr>
        </p:nvSpPr>
        <p:spPr>
          <a:xfrm>
            <a:off x="457200" y="266330"/>
            <a:ext cx="8229600" cy="1333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Iris Data: http://archive.ics.uci.edu/ml/datasets/Iris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8"/>
          <p:cNvSpPr txBox="1"/>
          <p:nvPr/>
        </p:nvSpPr>
        <p:spPr>
          <a:xfrm>
            <a:off x="5334000" y="1600200"/>
            <a:ext cx="3581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Petal, a non-reproductive part of the flower</a:t>
            </a:r>
            <a:endParaRPr/>
          </a:p>
        </p:txBody>
      </p:sp>
      <p:cxnSp>
        <p:nvCxnSpPr>
          <p:cNvPr id="924" name="Google Shape;924;p78"/>
          <p:cNvCxnSpPr/>
          <p:nvPr/>
        </p:nvCxnSpPr>
        <p:spPr>
          <a:xfrm rot="10800000">
            <a:off x="3886200" y="1981200"/>
            <a:ext cx="1524000" cy="0"/>
          </a:xfrm>
          <a:prstGeom prst="straightConnector1">
            <a:avLst/>
          </a:prstGeom>
          <a:noFill/>
          <a:ln cap="flat" cmpd="sng" w="25400">
            <a:solidFill>
              <a:srgbClr val="FF66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925" name="Google Shape;925;p78"/>
          <p:cNvSpPr txBox="1"/>
          <p:nvPr/>
        </p:nvSpPr>
        <p:spPr>
          <a:xfrm>
            <a:off x="4800600" y="3581400"/>
            <a:ext cx="3581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Sepal, a non-reproductive part of the flower</a:t>
            </a:r>
            <a:endParaRPr/>
          </a:p>
        </p:txBody>
      </p:sp>
      <p:sp>
        <p:nvSpPr>
          <p:cNvPr id="926" name="Google Shape;926;p78"/>
          <p:cNvSpPr/>
          <p:nvPr/>
        </p:nvSpPr>
        <p:spPr>
          <a:xfrm>
            <a:off x="3886200" y="3124200"/>
            <a:ext cx="1066800" cy="6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78"/>
          <p:cNvCxnSpPr/>
          <p:nvPr/>
        </p:nvCxnSpPr>
        <p:spPr>
          <a:xfrm rot="10800000">
            <a:off x="3352800" y="3276600"/>
            <a:ext cx="1447800" cy="457200"/>
          </a:xfrm>
          <a:prstGeom prst="straightConnector1">
            <a:avLst/>
          </a:prstGeom>
          <a:noFill/>
          <a:ln cap="flat" cmpd="sng" w="25400">
            <a:solidFill>
              <a:srgbClr val="FF660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928" name="Google Shape;928;p78"/>
          <p:cNvSpPr txBox="1"/>
          <p:nvPr/>
        </p:nvSpPr>
        <p:spPr>
          <a:xfrm>
            <a:off x="3048000" y="5486400"/>
            <a:ext cx="280828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famous iris data!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/>
          <p:nvPr>
            <p:ph type="title"/>
          </p:nvPr>
        </p:nvSpPr>
        <p:spPr>
          <a:xfrm>
            <a:off x="252413" y="260350"/>
            <a:ext cx="6119812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example using Bayes’ theorem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the probability (for anyone) to have AIDS is:</a:t>
            </a:r>
            <a:endParaRPr/>
          </a:p>
        </p:txBody>
      </p:sp>
      <p:pic>
        <p:nvPicPr>
          <p:cNvPr descr="txp_fig"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3" y="1674813"/>
            <a:ext cx="2924175" cy="8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/>
          <p:nvPr/>
        </p:nvSpPr>
        <p:spPr>
          <a:xfrm>
            <a:off x="4551363" y="1557338"/>
            <a:ext cx="37433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 probabilities, i.e.,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before any test carried out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395288" y="27082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an AIDS test:  result is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4551363" y="3327400"/>
            <a:ext cx="399573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to (in)correctly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identify an infected person</a:t>
            </a:r>
            <a:endParaRPr/>
          </a:p>
        </p:txBody>
      </p:sp>
      <p:pic>
        <p:nvPicPr>
          <p:cNvPr descr="txp_fig" id="201" name="Google Shape;20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613" y="3429000"/>
            <a:ext cx="3121025" cy="19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4572000" y="4437063"/>
            <a:ext cx="412432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to (in)correctly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identify an uninfected person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395288" y="5564188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your result is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+</a:t>
            </a: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How worried should you be?</a:t>
            </a:r>
            <a:endParaRPr b="0" i="0" sz="2400" u="none" cap="none" strike="noStrike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" id="940" name="Google Shape;940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533400"/>
            <a:ext cx="6553200" cy="52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0"/>
          <p:cNvSpPr txBox="1"/>
          <p:nvPr/>
        </p:nvSpPr>
        <p:spPr>
          <a:xfrm>
            <a:off x="365125" y="6321425"/>
            <a:ext cx="5784850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Features 1 and 2 (sepal width/length)</a:t>
            </a: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4" id="947" name="Google Shape;947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12800"/>
            <a:ext cx="6642100" cy="53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1"/>
          <p:cNvSpPr txBox="1"/>
          <p:nvPr/>
        </p:nvSpPr>
        <p:spPr>
          <a:xfrm>
            <a:off x="365125" y="6321425"/>
            <a:ext cx="5775325" cy="433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Features 3 and 4 (petal width/length)</a:t>
            </a:r>
            <a:r>
              <a:rPr lang="en-US" sz="2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Homework 1 (Due Jan. 27</a:t>
            </a:r>
            <a:r>
              <a:rPr baseline="30000" lang="en-US"/>
              <a:t>th</a:t>
            </a:r>
            <a:r>
              <a:rPr lang="en-US"/>
              <a:t>) </a:t>
            </a:r>
            <a:endParaRPr/>
          </a:p>
        </p:txBody>
      </p:sp>
      <p:sp>
        <p:nvSpPr>
          <p:cNvPr id="954" name="Google Shape;954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Write a Java program to compute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average, median, 25% percentile &amp; 75% percentile and variance of each attribute of Iris data (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http://archive.ics.uci.edu/ml/datasets/Iris)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histogram of each attribute (equal-interval with 10 bins)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Write a Java program to perform “permutation”: given N and k, list all the permutations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For example, N=4, k=3: 123, 124, 132, 134, 142, 143, 213, 214, … 432 (there are 24 of them)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252413" y="260350"/>
            <a:ext cx="6119812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ct val="100000"/>
              <a:buFont typeface="Times New Roman"/>
              <a:buNone/>
            </a:pPr>
            <a:r>
              <a:rPr lang="en-US" sz="3200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Bayes’ theorem example (cont.)</a:t>
            </a:r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395288" y="955675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to have AIDS given a + result is</a:t>
            </a:r>
            <a:endParaRPr/>
          </a:p>
        </p:txBody>
      </p:sp>
      <p:sp>
        <p:nvSpPr>
          <p:cNvPr id="210" name="Google Shape;210;p8"/>
          <p:cNvSpPr txBox="1"/>
          <p:nvPr/>
        </p:nvSpPr>
        <p:spPr>
          <a:xfrm>
            <a:off x="466725" y="4391025"/>
            <a:ext cx="8497888" cy="147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 you’re probably OK!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viewpoint:  my degree of belief that I have AIDS is 3.2%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doctor’s viewpoint:  3.2% of people like this will have AIDS</a:t>
            </a:r>
            <a:endParaRPr b="0" i="0" sz="2400" u="none" cap="none" strike="noStrike">
              <a:solidFill>
                <a:srgbClr val="0000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descr="txp_fig" id="211" name="Google Shape;21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63" y="1646238"/>
            <a:ext cx="7477125" cy="630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2" name="Google Shape;21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50" y="2755900"/>
            <a:ext cx="3821113" cy="579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xp_fig" id="213" name="Google Shape;21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6625" y="3887788"/>
            <a:ext cx="996950" cy="1889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8"/>
          <p:cNvSpPr txBox="1"/>
          <p:nvPr/>
        </p:nvSpPr>
        <p:spPr>
          <a:xfrm>
            <a:off x="3779838" y="3716338"/>
            <a:ext cx="3384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← posterior probability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2014-01-13T01:35:05Z</dcterms:created>
  <dc:creator>Ruoming Jin</dc:creator>
</cp:coreProperties>
</file>